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484" r:id="rId3"/>
    <p:sldId id="594" r:id="rId4"/>
    <p:sldId id="485" r:id="rId5"/>
    <p:sldId id="507" r:id="rId6"/>
    <p:sldId id="577" r:id="rId7"/>
    <p:sldId id="510" r:id="rId8"/>
    <p:sldId id="578" r:id="rId9"/>
    <p:sldId id="512" r:id="rId10"/>
    <p:sldId id="579" r:id="rId11"/>
    <p:sldId id="562" r:id="rId12"/>
    <p:sldId id="515" r:id="rId13"/>
    <p:sldId id="580" r:id="rId14"/>
    <p:sldId id="521" r:id="rId15"/>
    <p:sldId id="563" r:id="rId16"/>
    <p:sldId id="581" r:id="rId17"/>
    <p:sldId id="518" r:id="rId18"/>
    <p:sldId id="520" r:id="rId19"/>
    <p:sldId id="522" r:id="rId20"/>
    <p:sldId id="524" r:id="rId21"/>
    <p:sldId id="525" r:id="rId22"/>
    <p:sldId id="582" r:id="rId23"/>
    <p:sldId id="528" r:id="rId24"/>
    <p:sldId id="529" r:id="rId25"/>
    <p:sldId id="530" r:id="rId26"/>
    <p:sldId id="531" r:id="rId27"/>
    <p:sldId id="583" r:id="rId28"/>
    <p:sldId id="564" r:id="rId29"/>
    <p:sldId id="533" r:id="rId30"/>
    <p:sldId id="534" r:id="rId31"/>
    <p:sldId id="535" r:id="rId32"/>
    <p:sldId id="536" r:id="rId33"/>
    <p:sldId id="591" r:id="rId34"/>
    <p:sldId id="592" r:id="rId35"/>
    <p:sldId id="593" r:id="rId36"/>
    <p:sldId id="537" r:id="rId37"/>
    <p:sldId id="565" r:id="rId38"/>
    <p:sldId id="539" r:id="rId39"/>
    <p:sldId id="538" r:id="rId40"/>
    <p:sldId id="540" r:id="rId41"/>
    <p:sldId id="541" r:id="rId42"/>
    <p:sldId id="542" r:id="rId43"/>
    <p:sldId id="543" r:id="rId44"/>
    <p:sldId id="567" r:id="rId45"/>
    <p:sldId id="568" r:id="rId46"/>
    <p:sldId id="569" r:id="rId47"/>
    <p:sldId id="570" r:id="rId48"/>
    <p:sldId id="544" r:id="rId49"/>
    <p:sldId id="545" r:id="rId50"/>
    <p:sldId id="546" r:id="rId51"/>
    <p:sldId id="547" r:id="rId52"/>
    <p:sldId id="571" r:id="rId53"/>
    <p:sldId id="572" r:id="rId54"/>
    <p:sldId id="548" r:id="rId55"/>
    <p:sldId id="549" r:id="rId56"/>
    <p:sldId id="550" r:id="rId57"/>
    <p:sldId id="551" r:id="rId58"/>
    <p:sldId id="584" r:id="rId59"/>
    <p:sldId id="585" r:id="rId60"/>
    <p:sldId id="552" r:id="rId61"/>
    <p:sldId id="575" r:id="rId62"/>
    <p:sldId id="576" r:id="rId63"/>
    <p:sldId id="559" r:id="rId64"/>
    <p:sldId id="561" r:id="rId65"/>
    <p:sldId id="558" r:id="rId66"/>
    <p:sldId id="566" r:id="rId67"/>
    <p:sldId id="586" r:id="rId68"/>
    <p:sldId id="587" r:id="rId69"/>
    <p:sldId id="589" r:id="rId70"/>
    <p:sldId id="588" r:id="rId71"/>
    <p:sldId id="556" r:id="rId72"/>
    <p:sldId id="557" r:id="rId73"/>
    <p:sldId id="59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0C3"/>
    <a:srgbClr val="E9E1C3"/>
    <a:srgbClr val="D4F0FD"/>
    <a:srgbClr val="D4F0FE"/>
    <a:srgbClr val="D4F1FE"/>
    <a:srgbClr val="D4F1FD"/>
    <a:srgbClr val="D3F0FD"/>
    <a:srgbClr val="FAEEC5"/>
    <a:srgbClr val="F7E9BB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3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E22CD-605E-264A-BBC5-3ADDA871499A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F971B-3AED-C24E-B331-67CBD0D8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1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B989DB2-DE74-4F1A-A3E9-A9B6B632B51D}" type="slidenum">
              <a:rPr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5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37AA8CC-417B-4230-9DFC-93BEDE350AC6}" type="slidenum">
              <a:rPr lang="en-US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5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68415F-E4C2-4822-8258-FAF0CB8F716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3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701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E610C93-2A37-4A19-944B-E7A0AEDF210E}" type="slidenum">
              <a:rPr lang="en-US" altLang="en-US" smtClean="0">
                <a:latin typeface="Times New Roman" pitchFamily="18" charset="0"/>
              </a:rPr>
              <a:pPr/>
              <a:t>39</a:t>
            </a:fld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9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37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8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18FE1-6B65-E246-986B-A25E0EAC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3001" y="990600"/>
            <a:ext cx="9818077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2301A-838D-5348-A3E9-900A2062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Relational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E11A-A170-4246-82DF-C62EC70E2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85000"/>
              <a:alpha val="69000"/>
            </a:schemeClr>
          </a:solidFill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COMP / IT 420 Lecture 3</a:t>
            </a:r>
          </a:p>
          <a:p>
            <a:r>
              <a:rPr lang="en-US" dirty="0"/>
              <a:t>February 8</a:t>
            </a:r>
            <a:r>
              <a:rPr lang="en-US" baseline="30000" dirty="0"/>
              <a:t>th</a:t>
            </a:r>
            <a:r>
              <a:rPr lang="en-US" dirty="0"/>
              <a:t>, 2021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7AC9-9EFD-1341-B2CD-2F9AAF80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 (aka table, file, entity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D1D-9970-9B4C-9E7B-FC5945379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Puts the </a:t>
            </a:r>
            <a:r>
              <a:rPr lang="en-US" b="1" dirty="0"/>
              <a:t>relation</a:t>
            </a:r>
            <a:r>
              <a:rPr lang="en-US" dirty="0"/>
              <a:t> in </a:t>
            </a:r>
            <a:r>
              <a:rPr lang="en-US" b="1" dirty="0"/>
              <a:t>relation</a:t>
            </a:r>
            <a:r>
              <a:rPr lang="en-US" dirty="0"/>
              <a:t>al databases.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Persistent representation of an entity.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Groups related entity occurrences (instances of an entity)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 in relational model is NOT 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system terminology is still pervasive in industry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96B26BC-B272-D244-A6F7-908C03240D5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E2318-1174-9A4C-8A27-562C7E484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7BF135-4AC3-F245-AB21-FE7BE694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 (aka table, file)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5306B6-FD5C-6C46-AC34-97FAA236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628331" cy="464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450D5-FD7B-754B-A302-A8905BD5F29A}"/>
              </a:ext>
            </a:extLst>
          </p:cNvPr>
          <p:cNvSpPr/>
          <p:nvPr/>
        </p:nvSpPr>
        <p:spPr>
          <a:xfrm>
            <a:off x="899308" y="4169551"/>
            <a:ext cx="2620984" cy="199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5C8B6CE-87EE-1841-992F-F62F6E1D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531" y="2688449"/>
            <a:ext cx="8660451" cy="18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" b="10972"/>
          <a:stretch/>
        </p:blipFill>
        <p:spPr bwMode="auto">
          <a:xfrm>
            <a:off x="1524000" y="1661984"/>
            <a:ext cx="906886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1676400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0" y="1981200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226276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0" y="2531076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2819400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4000" y="3048000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3352800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3597876"/>
            <a:ext cx="9068864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7" y="4191001"/>
            <a:ext cx="10474088" cy="220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CC0C6A-87B8-A749-8C01-6E6D6EDC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Relational Table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F3465A9D-E2E7-8542-A9AA-F237E6769FC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3A4-C73C-8C4C-9017-FE6E540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4D3B5-425F-FF49-8EC0-AC924C8D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008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When the intersection of a row and column does not contain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Possibly reasons:</a:t>
            </a:r>
          </a:p>
          <a:p>
            <a:pPr marL="0" indent="0">
              <a:buNone/>
            </a:pPr>
            <a:r>
              <a:rPr lang="en-US" dirty="0"/>
              <a:t>	An unknown attribute value </a:t>
            </a:r>
          </a:p>
          <a:p>
            <a:pPr marL="0" indent="0">
              <a:buNone/>
            </a:pPr>
            <a:r>
              <a:rPr lang="en-US" dirty="0"/>
              <a:t>	A known, but missing, attribute 	value  </a:t>
            </a:r>
          </a:p>
          <a:p>
            <a:pPr marL="0" indent="0">
              <a:buNone/>
            </a:pPr>
            <a:r>
              <a:rPr lang="en-US" dirty="0"/>
              <a:t>	A inapplicable condition (middle 	name/initial)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NULL constraints enforce required data.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128F7E-6F94-2C43-B337-3288FB8F1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35151"/>
              </p:ext>
            </p:extLst>
          </p:nvPr>
        </p:nvGraphicFramePr>
        <p:xfrm>
          <a:off x="6508283" y="3530638"/>
          <a:ext cx="5555918" cy="53121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7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3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ADDRESS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9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000001032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Nfn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Slash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388 Greenwich St. NY,NY10013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3684" marR="13684" marT="1368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D84A2C-1E9D-1C46-B11E-9B929054349A}"/>
              </a:ext>
            </a:extLst>
          </p:cNvPr>
          <p:cNvSpPr txBox="1"/>
          <p:nvPr/>
        </p:nvSpPr>
        <p:spPr>
          <a:xfrm>
            <a:off x="8284625" y="827851"/>
            <a:ext cx="1938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Meet Slash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E2502F8-81B5-2142-9184-3C5A891D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82" y="4557735"/>
            <a:ext cx="5324475" cy="112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CDC2E3-EC0C-6E4C-9B71-55412463AEC8}"/>
              </a:ext>
            </a:extLst>
          </p:cNvPr>
          <p:cNvSpPr/>
          <p:nvPr/>
        </p:nvSpPr>
        <p:spPr>
          <a:xfrm>
            <a:off x="10954327" y="5487097"/>
            <a:ext cx="878430" cy="252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EC673C3-3BB6-6E43-8D53-1BA1ABE59D8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1EBC56-FCFD-1F49-BFFE-889B4F35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180" y="1367688"/>
            <a:ext cx="2116448" cy="19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9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0000CC"/>
                </a:solidFill>
              </a:rPr>
              <a:t>Determination</a:t>
            </a:r>
            <a:r>
              <a:rPr lang="en-US" altLang="en-US" dirty="0"/>
              <a:t>: Knowing one attribute determines the value of another attribute</a:t>
            </a:r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CC"/>
                </a:solidFill>
              </a:rPr>
              <a:t>Determinant</a:t>
            </a:r>
            <a:r>
              <a:rPr lang="en-US" altLang="en-US" dirty="0"/>
              <a:t>: Attribute whose value determines another </a:t>
            </a:r>
          </a:p>
          <a:p>
            <a:pPr marL="0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 err="1"/>
              <a:t>DolphinId</a:t>
            </a:r>
            <a:r>
              <a:rPr lang="en-US" altLang="en-US" dirty="0"/>
              <a:t> can determine student info including address information.</a:t>
            </a:r>
          </a:p>
          <a:p>
            <a:pPr marL="0" indent="0">
              <a:buNone/>
            </a:pPr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CC"/>
                </a:solidFill>
              </a:rPr>
              <a:t>Dependent</a:t>
            </a:r>
            <a:r>
              <a:rPr lang="en-US" altLang="en-US" dirty="0"/>
              <a:t>: Attribute whose value is determined by the other attribute</a:t>
            </a:r>
          </a:p>
          <a:p>
            <a:pPr marL="0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Student Name (FNAME + LNAME) or Address (STREET + APT + CITY + STATE + ZIP) is determined by </a:t>
            </a:r>
            <a:r>
              <a:rPr lang="en-US" altLang="en-US" dirty="0" err="1"/>
              <a:t>DolphinId</a:t>
            </a:r>
            <a:r>
              <a:rPr lang="en-US" altLang="en-US" dirty="0"/>
              <a:t>.</a:t>
            </a:r>
          </a:p>
        </p:txBody>
      </p:sp>
      <p:pic>
        <p:nvPicPr>
          <p:cNvPr id="5" name="Picture 2" descr="http://www.selikoff.net/blog-files/ke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764057"/>
            <a:ext cx="1476957" cy="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CDA2E1-9605-E249-93D6-F82B88A75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Functional Dependence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457313-757C-4E40-B645-4E5F233D416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2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CF7E-F1F5-CB48-83F7-3DD48C7D8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F1FCA-4442-C542-B549-BDFAA878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0B1D4-0C6F-A44C-8C47-A3380C9988BF}"/>
              </a:ext>
            </a:extLst>
          </p:cNvPr>
          <p:cNvSpPr txBox="1"/>
          <p:nvPr/>
        </p:nvSpPr>
        <p:spPr>
          <a:xfrm>
            <a:off x="2137225" y="2209801"/>
            <a:ext cx="641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STU_DOLPHIN_ID -&gt; STU_LNAME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C8905-356F-DD4B-B531-D3637C824B74}"/>
              </a:ext>
            </a:extLst>
          </p:cNvPr>
          <p:cNvCxnSpPr/>
          <p:nvPr/>
        </p:nvCxnSpPr>
        <p:spPr>
          <a:xfrm flipV="1">
            <a:off x="4191000" y="3200400"/>
            <a:ext cx="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7959-AD32-264D-B8D1-664C15B3910E}"/>
              </a:ext>
            </a:extLst>
          </p:cNvPr>
          <p:cNvCxnSpPr/>
          <p:nvPr/>
        </p:nvCxnSpPr>
        <p:spPr>
          <a:xfrm flipV="1">
            <a:off x="7306854" y="3200400"/>
            <a:ext cx="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B4AE7D-CE7D-9844-AEFC-0660FE347BFB}"/>
              </a:ext>
            </a:extLst>
          </p:cNvPr>
          <p:cNvSpPr txBox="1"/>
          <p:nvPr/>
        </p:nvSpPr>
        <p:spPr>
          <a:xfrm>
            <a:off x="3259495" y="5068670"/>
            <a:ext cx="177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0C4FF-46B7-CC41-BAA4-9EAB92A2573B}"/>
              </a:ext>
            </a:extLst>
          </p:cNvPr>
          <p:cNvSpPr txBox="1"/>
          <p:nvPr/>
        </p:nvSpPr>
        <p:spPr>
          <a:xfrm>
            <a:off x="6515451" y="5068670"/>
            <a:ext cx="158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Dependent</a:t>
            </a:r>
          </a:p>
        </p:txBody>
      </p:sp>
    </p:spTree>
    <p:extLst>
      <p:ext uri="{BB962C8B-B14F-4D97-AF65-F5344CB8AC3E}">
        <p14:creationId xmlns:p14="http://schemas.microsoft.com/office/powerpoint/2010/main" val="40714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A8D2-BF2B-6745-B629-4B7EF7F6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6E48-4BEF-9141-95F2-E5FF30BC1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field or group of characters within a record that identifies the record, establishing its position among sorted records, and/or provides information about its contents.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or more attributes that determine other attributes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C598E86-B4D5-E243-BB3F-87BD3F76829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63552" y="1865518"/>
            <a:ext cx="11228113" cy="4897438"/>
          </a:xfrm>
        </p:spPr>
        <p:txBody>
          <a:bodyPr>
            <a:normAutofit lnSpcReduction="10000"/>
          </a:bodyPr>
          <a:lstStyle/>
          <a:p>
            <a:pPr marL="109728" indent="0">
              <a:buNone/>
              <a:defRPr/>
            </a:pPr>
            <a:r>
              <a:rPr lang="en-US" altLang="en-US" dirty="0">
                <a:uFill>
                  <a:solidFill>
                    <a:srgbClr val="FF0000"/>
                  </a:solidFill>
                </a:uFill>
              </a:rPr>
              <a:t>A </a:t>
            </a:r>
            <a:r>
              <a:rPr lang="en-US" altLang="en-US" dirty="0">
                <a:solidFill>
                  <a:srgbClr val="0000CC"/>
                </a:solidFill>
                <a:uFill>
                  <a:solidFill>
                    <a:srgbClr val="FF0000"/>
                  </a:solidFill>
                </a:uFill>
              </a:rPr>
              <a:t>designated </a:t>
            </a:r>
            <a:r>
              <a:rPr lang="en-US" altLang="en-US" dirty="0">
                <a:uFill>
                  <a:solidFill>
                    <a:srgbClr val="FF0000"/>
                  </a:solidFill>
                </a:uFill>
              </a:rPr>
              <a:t>a</a:t>
            </a:r>
            <a:r>
              <a:rPr lang="en-US" altLang="en-US" dirty="0"/>
              <a:t>ttribute or combination of attributes that uniquely identifies an entity instance.</a:t>
            </a:r>
          </a:p>
          <a:p>
            <a:pPr marL="109728" indent="0">
              <a:buNone/>
              <a:defRPr/>
            </a:pPr>
            <a:endParaRPr lang="en-US" altLang="en-US" dirty="0"/>
          </a:p>
          <a:p>
            <a:pPr marL="109728" indent="0">
              <a:buNone/>
              <a:defRPr/>
            </a:pPr>
            <a:r>
              <a:rPr lang="en-US" altLang="en-US" dirty="0"/>
              <a:t>STUDENT?</a:t>
            </a:r>
          </a:p>
          <a:p>
            <a:pPr marL="109728" indent="0">
              <a:buNone/>
              <a:defRPr/>
            </a:pPr>
            <a:r>
              <a:rPr lang="en-US" altLang="en-US" dirty="0"/>
              <a:t>					Dolphin ID but not SSN</a:t>
            </a:r>
          </a:p>
          <a:p>
            <a:pPr marL="109728" indent="0">
              <a:buNone/>
              <a:defRPr/>
            </a:pPr>
            <a:r>
              <a:rPr lang="en-US" altLang="en-US" dirty="0"/>
              <a:t>					Sensitive PII</a:t>
            </a:r>
          </a:p>
          <a:p>
            <a:pPr marL="109728" indent="0">
              <a:buNone/>
              <a:defRPr/>
            </a:pPr>
            <a:r>
              <a:rPr lang="en-US" altLang="en-US" dirty="0"/>
              <a:t>CAR?</a:t>
            </a:r>
          </a:p>
          <a:p>
            <a:pPr marL="109728" indent="0">
              <a:buNone/>
              <a:defRPr/>
            </a:pPr>
            <a:r>
              <a:rPr lang="en-US" altLang="en-US" dirty="0"/>
              <a:t>					VIN but not License Plate (Why?)</a:t>
            </a:r>
          </a:p>
          <a:p>
            <a:pPr marL="109728" indent="0">
              <a:buNone/>
              <a:defRPr/>
            </a:pPr>
            <a:r>
              <a:rPr lang="en-US" altLang="en-US" dirty="0"/>
              <a:t>TWITTER?</a:t>
            </a:r>
          </a:p>
          <a:p>
            <a:pPr marL="109728" indent="0">
              <a:buNone/>
              <a:defRPr/>
            </a:pPr>
            <a:r>
              <a:rPr lang="en-US" altLang="en-US" dirty="0"/>
              <a:t>					Handle but not display name.</a:t>
            </a:r>
          </a:p>
        </p:txBody>
      </p:sp>
      <p:pic>
        <p:nvPicPr>
          <p:cNvPr id="1026" name="Picture 2" descr="http://www.selikoff.net/blog-files/ke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764057"/>
            <a:ext cx="1476957" cy="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0F5ACC3-EAEA-7540-8B86-A76B3673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 (PK)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A7EC645-CDAF-964F-AA4B-09B031C1CCE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9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selikoff.net/blog-files/ke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764057"/>
            <a:ext cx="1476957" cy="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C4D8220-3210-D146-93B1-5F61B3F8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F3C72B-278D-9048-BEAE-B73CACB87B4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Natural Key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		</a:t>
            </a:r>
            <a:r>
              <a:rPr lang="en-US" dirty="0"/>
              <a:t>generally accepted identifier used to distinguish an 				object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Surrogate Key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		</a:t>
            </a:r>
            <a:r>
              <a:rPr lang="en-US" dirty="0"/>
              <a:t>a system assigned identifier used as a primary 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		</a:t>
            </a:r>
            <a:r>
              <a:rPr lang="en-US" dirty="0"/>
              <a:t>SSN vs. </a:t>
            </a:r>
            <a:r>
              <a:rPr lang="en-US" dirty="0" err="1"/>
              <a:t>DolphinID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Composite Key (Identifier)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	primary key composed of multiple sub-components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EF5B50A-46B0-2141-B697-3482B18FFDC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8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77"/>
            <a:ext cx="12192000" cy="331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4108315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Is a social security number a [super, candidate, primary, foreign, secondary] key?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A primary distinction between candidate and primary key is done for DB optimization and searching and sometimes security (e.g. SSN vs. </a:t>
            </a:r>
            <a:r>
              <a:rPr lang="en-US" sz="2400" dirty="0" err="1">
                <a:latin typeface="Garamond" panose="02020404030301010803" pitchFamily="18" charset="0"/>
              </a:rPr>
              <a:t>DolphinId</a:t>
            </a:r>
            <a:r>
              <a:rPr lang="en-US" sz="2400" dirty="0">
                <a:latin typeface="Garamond" panose="02020404030301010803" pitchFamily="18" charset="0"/>
              </a:rPr>
              <a:t>).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396031D-38F4-904B-A2C1-0046A35CC88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7ADD24-720C-CB40-805D-3ABF6D78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 group assignments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</a:t>
            </a:r>
          </a:p>
          <a:p>
            <a:pPr marL="0" indent="0">
              <a:buNone/>
            </a:pPr>
            <a:r>
              <a:rPr lang="en-US" dirty="0"/>
              <a:t>Modeling and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Relational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MySQL Specifics (Will extend to Lab most likely)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F704F-DB6A-5145-8444-59143ED727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1FC4D-2343-0A40-A6E1-3C7EC8AE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1703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A Primary Key ensures entity integrity or a record’s uniqueness (a.k.a. First Normal Form or 1NF)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Cannot contain duplicate values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One SSN per U.S. citizen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One </a:t>
            </a:r>
            <a:r>
              <a:rPr lang="en-US" altLang="en-US" dirty="0" err="1"/>
              <a:t>DolphinID</a:t>
            </a:r>
            <a:r>
              <a:rPr lang="en-US" altLang="en-US" dirty="0"/>
              <a:t> per student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Cannot contain NULL values</a:t>
            </a:r>
          </a:p>
        </p:txBody>
      </p:sp>
      <p:pic>
        <p:nvPicPr>
          <p:cNvPr id="5" name="Picture 2" descr="http://www.selikoff.net/blog-files/ke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764057"/>
            <a:ext cx="1476957" cy="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15CE5A-7449-2C4F-A6A8-05F64C86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Integrity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4473571-E449-1E45-A39A-A4490FC49E8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8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CC0D4-D4AC-B746-9E75-D4FF33DD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Referential Integrity and Foreign Keys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52B99-43B0-EE46-B11C-E64E2BBEF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Referential integrity </a:t>
            </a:r>
            <a:r>
              <a:rPr lang="en-US" dirty="0"/>
              <a:t>ensures that every reference to an entity instance by another entity instance is valid. This includes references to NULL.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foreign key</a:t>
            </a:r>
            <a:r>
              <a:rPr lang="en-US" dirty="0"/>
              <a:t> is a primary key referenced from another 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Foreign keys enforce referential integrity in relational databases.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9411CDC-D910-6545-97D4-3E87A0DD440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2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3FD5-3963-FC4E-8FBB-C585B4F5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FEF7-B72D-9B49-A04C-5D38A9ED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C1F94-4F0B-E140-B232-33543F46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7" y="801806"/>
            <a:ext cx="8963881" cy="525438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0AB9869-8615-1343-BE3C-D987AFF1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88" y="855485"/>
            <a:ext cx="2911591" cy="514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1D21EEB-85E0-9E45-AEE3-C93C7F2BB6E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0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0" y="1752600"/>
          <a:ext cx="7315200" cy="27279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9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84">
                <a:tc>
                  <a:txBody>
                    <a:bodyPr/>
                    <a:lstStyle/>
                    <a:p>
                      <a:r>
                        <a:rPr lang="en-US" sz="2400" dirty="0"/>
                        <a:t>Entity</a:t>
                      </a:r>
                      <a:r>
                        <a:rPr lang="en-US" sz="2400" baseline="0" dirty="0"/>
                        <a:t> Integrity</a:t>
                      </a:r>
                      <a:endParaRPr lang="en-US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61">
                <a:tc>
                  <a:txBody>
                    <a:bodyPr/>
                    <a:lstStyle/>
                    <a:p>
                      <a:r>
                        <a:rPr lang="en-US" sz="2400" dirty="0"/>
                        <a:t>Requirement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 primary key entries</a:t>
                      </a:r>
                      <a:r>
                        <a:rPr lang="en-US" sz="2400" baseline="0" dirty="0"/>
                        <a:t> are unique, and no part of a primary key may be null</a:t>
                      </a:r>
                      <a:endParaRPr lang="en-US" sz="24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333">
                <a:tc>
                  <a:txBody>
                    <a:bodyPr/>
                    <a:lstStyle/>
                    <a:p>
                      <a:r>
                        <a:rPr lang="en-US" sz="2400" dirty="0"/>
                        <a:t>Purpose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Entity integrity and all rows</a:t>
                      </a:r>
                      <a:r>
                        <a:rPr lang="en-US" sz="2400" baseline="0" dirty="0"/>
                        <a:t> are unique</a:t>
                      </a:r>
                      <a:endParaRPr lang="en-US" sz="24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3">
                <a:tc>
                  <a:txBody>
                    <a:bodyPr/>
                    <a:lstStyle/>
                    <a:p>
                      <a:r>
                        <a:rPr lang="en-US" sz="2400" dirty="0"/>
                        <a:t>Example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Vendor Code 235 represents Henry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Ortozo</a:t>
                      </a:r>
                      <a:r>
                        <a:rPr lang="en-US" sz="2400" baseline="0" dirty="0"/>
                        <a:t> and only Henry </a:t>
                      </a:r>
                      <a:r>
                        <a:rPr lang="en-US" sz="2400" baseline="0" dirty="0" err="1"/>
                        <a:t>Ortozo</a:t>
                      </a:r>
                      <a:endParaRPr lang="en-US" sz="2400" baseline="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5077778"/>
            <a:ext cx="34956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029200"/>
            <a:ext cx="43243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4707015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Design: Metadata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1" y="4658438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1200" y="6172200"/>
            <a:ext cx="4248150" cy="172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73624" y="5530663"/>
            <a:ext cx="3384176" cy="180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046DF7-F53A-9F4A-B7B5-D3103D55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Integrity (PK)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DEF3A55-4F8A-BE4F-852C-96845F164A2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8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0" y="1752600"/>
          <a:ext cx="8077200" cy="36574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8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06">
                <a:tc>
                  <a:txBody>
                    <a:bodyPr/>
                    <a:lstStyle/>
                    <a:p>
                      <a:r>
                        <a:rPr lang="en-US" sz="2400" dirty="0"/>
                        <a:t>Referential</a:t>
                      </a:r>
                      <a:r>
                        <a:rPr lang="en-US" sz="2400" baseline="0" dirty="0"/>
                        <a:t> Integrity</a:t>
                      </a:r>
                      <a:endParaRPr lang="en-US" sz="24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46">
                <a:tc>
                  <a:txBody>
                    <a:bodyPr/>
                    <a:lstStyle/>
                    <a:p>
                      <a:r>
                        <a:rPr lang="en-US" sz="2400" dirty="0"/>
                        <a:t>Requirement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foreign key must link with a primary key in another table or be NULL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24">
                <a:tc>
                  <a:txBody>
                    <a:bodyPr/>
                    <a:lstStyle/>
                    <a:p>
                      <a:r>
                        <a:rPr lang="en-US" sz="2400" dirty="0"/>
                        <a:t>Purpose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Prevents update anomalies</a:t>
                      </a:r>
                      <a:r>
                        <a:rPr lang="en-US" sz="2400" baseline="0" dirty="0"/>
                        <a:t> where data in FK-table is modified and no longer matches values in PK-table.</a:t>
                      </a:r>
                      <a:endParaRPr lang="en-US" sz="24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10">
                <a:tc>
                  <a:txBody>
                    <a:bodyPr/>
                    <a:lstStyle/>
                    <a:p>
                      <a:r>
                        <a:rPr lang="en-US" sz="2400" dirty="0"/>
                        <a:t>Example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123-UUY (</a:t>
                      </a:r>
                      <a:r>
                        <a:rPr lang="en-US" sz="2400" dirty="0" err="1"/>
                        <a:t>houselite</a:t>
                      </a:r>
                      <a:r>
                        <a:rPr lang="en-US" sz="2400" dirty="0"/>
                        <a:t> chainsaw)</a:t>
                      </a:r>
                      <a:r>
                        <a:rPr lang="en-US" sz="2400" baseline="0" dirty="0"/>
                        <a:t> is sold by a </a:t>
                      </a:r>
                      <a:r>
                        <a:rPr lang="en-US" sz="2400" u="sng" baseline="0" dirty="0"/>
                        <a:t>valid</a:t>
                      </a:r>
                      <a:r>
                        <a:rPr lang="en-US" sz="2400" baseline="0" dirty="0"/>
                        <a:t> vendor in VENDOR (Henry </a:t>
                      </a:r>
                      <a:r>
                        <a:rPr lang="en-US" sz="2400" baseline="0" dirty="0" err="1"/>
                        <a:t>Ortozo</a:t>
                      </a:r>
                      <a:r>
                        <a:rPr lang="en-US" sz="2400" baseline="0" dirty="0"/>
                        <a:t>).</a:t>
                      </a:r>
                      <a:endParaRPr lang="en-US" sz="24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F63B307-0413-D947-847C-EB2BCEDA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Referential Integrity (FK)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D6F800-4046-2941-A689-0FDF7291F26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7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9" y="154959"/>
            <a:ext cx="10759076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76" y="4517409"/>
            <a:ext cx="6959801" cy="22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D788B6C-E55C-B744-85BD-DA2A5628942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7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Flags</a:t>
            </a:r>
            <a:r>
              <a:rPr lang="en-US" altLang="en-US" dirty="0"/>
              <a:t>: Special codes used to indicate the absence of some value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NOT NULL constraint (NN)</a:t>
            </a:r>
          </a:p>
          <a:p>
            <a:pPr marL="0" indent="0">
              <a:buNone/>
            </a:pPr>
            <a:r>
              <a:rPr lang="en-US" altLang="en-US" dirty="0"/>
              <a:t>		Ensures that every row in a table has a value for that column </a:t>
            </a:r>
          </a:p>
          <a:p>
            <a:pPr marL="0" indent="0">
              <a:buNone/>
            </a:pPr>
            <a:r>
              <a:rPr lang="en-US" altLang="en-US" dirty="0"/>
              <a:t>		Example: FirstName field must be added -&gt; </a:t>
            </a:r>
            <a:r>
              <a:rPr lang="en-US" altLang="en-US" dirty="0" err="1"/>
              <a:t>Nfn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UNIQUE constraint (UN)</a:t>
            </a:r>
          </a:p>
          <a:p>
            <a:pPr marL="0" indent="0">
              <a:buNone/>
            </a:pPr>
            <a:r>
              <a:rPr lang="en-US" altLang="en-US" dirty="0"/>
              <a:t>		Ensures that no duplicate values exist for that column</a:t>
            </a:r>
          </a:p>
          <a:p>
            <a:pPr marL="0" indent="0">
              <a:buNone/>
            </a:pPr>
            <a:r>
              <a:rPr lang="en-US" altLang="en-US" dirty="0"/>
              <a:t>		Example: 1 unique </a:t>
            </a:r>
            <a:r>
              <a:rPr lang="en-US" altLang="en-US" dirty="0" err="1"/>
              <a:t>DolphinId</a:t>
            </a:r>
            <a:r>
              <a:rPr lang="en-US" altLang="en-US" dirty="0"/>
              <a:t> can register for CSIT 420</a:t>
            </a:r>
          </a:p>
          <a:p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EEEF7-405D-E244-AEE9-1929E4DD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NULL Values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181D8CB-0737-EF4A-8E19-6464A48FB8A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69D3-FA67-7C43-8CB3-23FE54A2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41655-2CD8-084B-93BD-5DBE7BA38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7EFE0-B636-2C44-AACF-D2F14732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63" y="0"/>
            <a:ext cx="8595673" cy="66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1AB1B26-5E94-6A40-B9F3-AA051DAD23E0}"/>
              </a:ext>
            </a:extLst>
          </p:cNvPr>
          <p:cNvSpPr/>
          <p:nvPr/>
        </p:nvSpPr>
        <p:spPr>
          <a:xfrm>
            <a:off x="2250112" y="5904357"/>
            <a:ext cx="2158115" cy="520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D42A1DC-A704-9945-AB63-1F529C457EC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04871C-433F-B244-946A-4333F39F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Theoretical way of manipulating table contents using relational operators (i.e. </a:t>
            </a:r>
            <a:r>
              <a:rPr lang="en-US" altLang="en-US" u="sng" dirty="0"/>
              <a:t>How to query relations</a:t>
            </a:r>
            <a:r>
              <a:rPr lang="en-US" alt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Have the property of </a:t>
            </a:r>
            <a:r>
              <a:rPr lang="en-US" b="1" dirty="0"/>
              <a:t>closure</a:t>
            </a:r>
            <a:r>
              <a:rPr lang="en-US" dirty="0"/>
              <a:t>, which means they take input relations and produce output relations</a:t>
            </a:r>
          </a:p>
          <a:p>
            <a:pPr marL="0" indent="0">
              <a:buNone/>
            </a:pPr>
            <a:r>
              <a:rPr lang="en-US" dirty="0"/>
              <a:t>	More specifically, it means that the results of an operation are 	always defined</a:t>
            </a:r>
          </a:p>
          <a:p>
            <a:pPr marL="0" indent="0">
              <a:buNone/>
            </a:pPr>
            <a:r>
              <a:rPr lang="en-US" dirty="0"/>
              <a:t>	Different from programming “closure”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CD9AF-1031-E747-B91F-C739060E0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208C0-A582-0242-8DF7-1B499CE7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18023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311924" y="1690688"/>
            <a:ext cx="9249869" cy="4767766"/>
            <a:chOff x="533400" y="1815224"/>
            <a:chExt cx="8077200" cy="4294351"/>
          </a:xfrm>
        </p:grpSpPr>
        <p:sp>
          <p:nvSpPr>
            <p:cNvPr id="6" name="Freeform 5"/>
            <p:cNvSpPr/>
            <p:nvPr/>
          </p:nvSpPr>
          <p:spPr>
            <a:xfrm>
              <a:off x="533400" y="2036003"/>
              <a:ext cx="8077200" cy="626260"/>
            </a:xfrm>
            <a:custGeom>
              <a:avLst/>
              <a:gdLst>
                <a:gd name="connsiteX0" fmla="*/ 0 w 8077200"/>
                <a:gd name="connsiteY0" fmla="*/ 0 h 626062"/>
                <a:gd name="connsiteX1" fmla="*/ 8077200 w 8077200"/>
                <a:gd name="connsiteY1" fmla="*/ 0 h 626062"/>
                <a:gd name="connsiteX2" fmla="*/ 8077200 w 8077200"/>
                <a:gd name="connsiteY2" fmla="*/ 626062 h 626062"/>
                <a:gd name="connsiteX3" fmla="*/ 0 w 8077200"/>
                <a:gd name="connsiteY3" fmla="*/ 626062 h 626062"/>
                <a:gd name="connsiteX4" fmla="*/ 0 w 8077200"/>
                <a:gd name="connsiteY4" fmla="*/ 0 h 6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626062">
                  <a:moveTo>
                    <a:pt x="0" y="0"/>
                  </a:moveTo>
                  <a:lnTo>
                    <a:pt x="8077200" y="0"/>
                  </a:lnTo>
                  <a:lnTo>
                    <a:pt x="8077200" y="626062"/>
                  </a:lnTo>
                  <a:lnTo>
                    <a:pt x="0" y="626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Unary operator that yields a horizontal subset of a table</a:t>
              </a:r>
              <a:endParaRPr lang="en-CA" sz="14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936625" y="1815224"/>
              <a:ext cx="5654675" cy="443000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/>
                <a:t>Select (Restrict) </a:t>
              </a:r>
              <a:endParaRPr lang="en-CA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533400" y="2965291"/>
              <a:ext cx="8077200" cy="626260"/>
            </a:xfrm>
            <a:custGeom>
              <a:avLst/>
              <a:gdLst>
                <a:gd name="connsiteX0" fmla="*/ 0 w 8077200"/>
                <a:gd name="connsiteY0" fmla="*/ 0 h 626062"/>
                <a:gd name="connsiteX1" fmla="*/ 8077200 w 8077200"/>
                <a:gd name="connsiteY1" fmla="*/ 0 h 626062"/>
                <a:gd name="connsiteX2" fmla="*/ 8077200 w 8077200"/>
                <a:gd name="connsiteY2" fmla="*/ 626062 h 626062"/>
                <a:gd name="connsiteX3" fmla="*/ 0 w 8077200"/>
                <a:gd name="connsiteY3" fmla="*/ 626062 h 626062"/>
                <a:gd name="connsiteX4" fmla="*/ 0 w 8077200"/>
                <a:gd name="connsiteY4" fmla="*/ 0 h 6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626062">
                  <a:moveTo>
                    <a:pt x="0" y="0"/>
                  </a:moveTo>
                  <a:lnTo>
                    <a:pt x="8077200" y="0"/>
                  </a:lnTo>
                  <a:lnTo>
                    <a:pt x="8077200" y="626062"/>
                  </a:lnTo>
                  <a:lnTo>
                    <a:pt x="0" y="626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Unary operator that yields a vertical subset of a table  </a:t>
              </a:r>
              <a:endParaRPr lang="en-CA" sz="14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936625" y="2743070"/>
              <a:ext cx="5654675" cy="442999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/>
                <a:t>Project </a:t>
              </a:r>
              <a:endParaRPr lang="en-CA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33400" y="3893136"/>
              <a:ext cx="8077200" cy="1063487"/>
            </a:xfrm>
            <a:custGeom>
              <a:avLst/>
              <a:gdLst>
                <a:gd name="connsiteX0" fmla="*/ 0 w 8077200"/>
                <a:gd name="connsiteY0" fmla="*/ 0 h 1063125"/>
                <a:gd name="connsiteX1" fmla="*/ 8077200 w 8077200"/>
                <a:gd name="connsiteY1" fmla="*/ 0 h 1063125"/>
                <a:gd name="connsiteX2" fmla="*/ 8077200 w 8077200"/>
                <a:gd name="connsiteY2" fmla="*/ 1063125 h 1063125"/>
                <a:gd name="connsiteX3" fmla="*/ 0 w 8077200"/>
                <a:gd name="connsiteY3" fmla="*/ 1063125 h 1063125"/>
                <a:gd name="connsiteX4" fmla="*/ 0 w 8077200"/>
                <a:gd name="connsiteY4" fmla="*/ 0 h 10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1063125">
                  <a:moveTo>
                    <a:pt x="0" y="0"/>
                  </a:moveTo>
                  <a:lnTo>
                    <a:pt x="8077200" y="0"/>
                  </a:lnTo>
                  <a:lnTo>
                    <a:pt x="8077200" y="1063125"/>
                  </a:lnTo>
                  <a:lnTo>
                    <a:pt x="0" y="10631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Combines all rows from two tables, excluding duplicate rows</a:t>
              </a:r>
              <a:endParaRPr lang="en-CA" sz="1400" dirty="0"/>
            </a:p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b="1" dirty="0"/>
                <a:t>Union-compatible</a:t>
              </a:r>
              <a:r>
                <a:rPr lang="en-US" sz="1400" dirty="0"/>
                <a:t>: Tables share the same number of columns, and their corresponding columns share compatible domains</a:t>
              </a:r>
              <a:endParaRPr lang="en-CA" sz="14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36625" y="3672358"/>
              <a:ext cx="5654675" cy="442999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/>
                <a:t>Union </a:t>
              </a:r>
              <a:endParaRPr lang="en-CA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3400" y="5259652"/>
              <a:ext cx="8077200" cy="849923"/>
            </a:xfrm>
            <a:custGeom>
              <a:avLst/>
              <a:gdLst>
                <a:gd name="connsiteX0" fmla="*/ 0 w 8077200"/>
                <a:gd name="connsiteY0" fmla="*/ 0 h 850500"/>
                <a:gd name="connsiteX1" fmla="*/ 8077200 w 8077200"/>
                <a:gd name="connsiteY1" fmla="*/ 0 h 850500"/>
                <a:gd name="connsiteX2" fmla="*/ 8077200 w 8077200"/>
                <a:gd name="connsiteY2" fmla="*/ 850500 h 850500"/>
                <a:gd name="connsiteX3" fmla="*/ 0 w 8077200"/>
                <a:gd name="connsiteY3" fmla="*/ 850500 h 850500"/>
                <a:gd name="connsiteX4" fmla="*/ 0 w 8077200"/>
                <a:gd name="connsiteY4" fmla="*/ 0 h 85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850500">
                  <a:moveTo>
                    <a:pt x="0" y="0"/>
                  </a:moveTo>
                  <a:lnTo>
                    <a:pt x="8077200" y="0"/>
                  </a:lnTo>
                  <a:lnTo>
                    <a:pt x="8077200" y="850500"/>
                  </a:lnTo>
                  <a:lnTo>
                    <a:pt x="0" y="850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/>
                <a:t>Yields only the rows that appear in both tables</a:t>
              </a:r>
              <a:endParaRPr lang="en-CA" sz="1400"/>
            </a:p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/>
                <a:t>Tables must be union-compatible to yield valid results</a:t>
              </a:r>
              <a:endParaRPr lang="en-CA" sz="14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936625" y="5037431"/>
              <a:ext cx="5654675" cy="442999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/>
                <a:t>Intersect</a:t>
              </a:r>
              <a:endParaRPr lang="en-CA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B58A791-891A-A640-B2CD-71B7075E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D187BFE-8034-F94C-B2E9-605445170D6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3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D588-A0AA-9B40-89C8-72659F1D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Due Tuesday 2/16 at 11:59pm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43E01-5DD1-7040-893C-4ADF0CC6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50CC923-4CD8-8346-8B0C-709FEA004B8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2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0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49389"/>
            <a:ext cx="8991600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DC0A8-B3AE-5842-B36E-0CCF3E020E1D}"/>
              </a:ext>
            </a:extLst>
          </p:cNvPr>
          <p:cNvSpPr txBox="1"/>
          <p:nvPr/>
        </p:nvSpPr>
        <p:spPr>
          <a:xfrm>
            <a:off x="4724401" y="5838678"/>
            <a:ext cx="181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subset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EA267-56C2-4F4E-904C-23BC0E6A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(</a:t>
            </a:r>
            <a:r>
              <a:rPr lang="en-US" altLang="en-US" dirty="0" err="1">
                <a:latin typeface="Garamond" panose="02020404030301010803" pitchFamily="18" charset="0"/>
              </a:rPr>
              <a:t>σ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1A5DE2C-8133-664B-812F-C2D5568792C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2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0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44" y="1690688"/>
            <a:ext cx="8229600" cy="50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7FD5F-DAD9-A842-B663-61F2E5E99E8D}"/>
              </a:ext>
            </a:extLst>
          </p:cNvPr>
          <p:cNvSpPr txBox="1"/>
          <p:nvPr/>
        </p:nvSpPr>
        <p:spPr>
          <a:xfrm>
            <a:off x="4426424" y="5944737"/>
            <a:ext cx="157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Subset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7F56ADE-E3F2-1045-ADD9-AEFE4F90EA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Project (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en-U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7F56ADE-E3F2-1045-ADD9-AEFE4F90E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51704FA-449F-3C47-9BFB-4C8D7A2B016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08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dirty="0"/>
              <a:t>SELECT and PROJECT in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SQL PROJECT and SELECT are the same combined operation, SELECT.</a:t>
            </a:r>
            <a:endParaRPr lang="en-US" i="1" dirty="0"/>
          </a:p>
          <a:p>
            <a:pPr marL="676275" lvl="2" indent="0">
              <a:buNone/>
            </a:pPr>
            <a:endParaRPr lang="en-US" dirty="0">
              <a:solidFill>
                <a:srgbClr val="0033CC"/>
              </a:solidFill>
            </a:endParaRPr>
          </a:p>
          <a:p>
            <a:pPr marL="676275" lvl="2" indent="0">
              <a:buNone/>
            </a:pPr>
            <a:r>
              <a:rPr lang="en-US" sz="2800" dirty="0">
                <a:solidFill>
                  <a:srgbClr val="0033CC"/>
                </a:solidFill>
              </a:rPr>
              <a:t>SELECT</a:t>
            </a:r>
            <a:r>
              <a:rPr lang="en-US" sz="2800" dirty="0"/>
              <a:t> *</a:t>
            </a:r>
          </a:p>
          <a:p>
            <a:pPr marL="676275" lvl="2" indent="0">
              <a:buNone/>
            </a:pPr>
            <a:r>
              <a:rPr lang="en-US" sz="2800" dirty="0">
                <a:solidFill>
                  <a:srgbClr val="0033CC"/>
                </a:solidFill>
              </a:rPr>
              <a:t>FROM</a:t>
            </a:r>
            <a:r>
              <a:rPr lang="en-US" sz="2800" dirty="0"/>
              <a:t> </a:t>
            </a:r>
            <a:r>
              <a:rPr lang="en-US" sz="2800" i="1" dirty="0" err="1"/>
              <a:t>VendorTbl</a:t>
            </a:r>
            <a:endParaRPr lang="en-US" sz="2800" i="1" dirty="0"/>
          </a:p>
          <a:p>
            <a:pPr marL="676275" lvl="2" indent="0">
              <a:buNone/>
            </a:pPr>
            <a:r>
              <a:rPr lang="en-US" sz="2800" dirty="0">
                <a:solidFill>
                  <a:srgbClr val="0033CC"/>
                </a:solidFill>
              </a:rPr>
              <a:t>WHERE</a:t>
            </a:r>
            <a:r>
              <a:rPr lang="en-US" sz="2800" dirty="0"/>
              <a:t> </a:t>
            </a:r>
            <a:r>
              <a:rPr lang="en-US" sz="2800" i="1" dirty="0" err="1"/>
              <a:t>VendorID</a:t>
            </a:r>
            <a:r>
              <a:rPr lang="en-US" sz="2800" i="1" dirty="0"/>
              <a:t>=123</a:t>
            </a:r>
          </a:p>
          <a:p>
            <a:pPr marL="676275" lvl="2" indent="0">
              <a:buNone/>
            </a:pPr>
            <a:endParaRPr lang="en-US" sz="2800" i="1" dirty="0"/>
          </a:p>
          <a:p>
            <a:pPr marL="676275" lvl="2" indent="0">
              <a:buNone/>
            </a:pPr>
            <a:r>
              <a:rPr lang="en-US" sz="2800" dirty="0">
                <a:solidFill>
                  <a:srgbClr val="0033CC"/>
                </a:solidFill>
              </a:rPr>
              <a:t>SELECT</a:t>
            </a:r>
            <a:r>
              <a:rPr lang="en-US" sz="2800" dirty="0"/>
              <a:t> </a:t>
            </a:r>
            <a:r>
              <a:rPr lang="en-US" sz="2800" i="1" dirty="0" err="1"/>
              <a:t>VendorFName</a:t>
            </a:r>
            <a:r>
              <a:rPr lang="en-US" sz="2800" i="1" dirty="0"/>
              <a:t>, </a:t>
            </a:r>
            <a:r>
              <a:rPr lang="en-US" sz="2800" i="1" dirty="0" err="1"/>
              <a:t>VendorLName</a:t>
            </a:r>
            <a:endParaRPr lang="en-US" sz="2800" i="1" dirty="0"/>
          </a:p>
          <a:p>
            <a:pPr marL="676275" lvl="2" indent="0">
              <a:buNone/>
            </a:pPr>
            <a:r>
              <a:rPr lang="en-US" sz="2800" dirty="0">
                <a:solidFill>
                  <a:srgbClr val="0033CC"/>
                </a:solidFill>
              </a:rPr>
              <a:t>FROM</a:t>
            </a:r>
            <a:r>
              <a:rPr lang="en-US" sz="2800" dirty="0"/>
              <a:t> </a:t>
            </a:r>
            <a:r>
              <a:rPr lang="en-US" sz="2800" i="1" dirty="0" err="1"/>
              <a:t>VendorTbl</a:t>
            </a:r>
            <a:endParaRPr lang="en-US" sz="2800" i="1" dirty="0"/>
          </a:p>
          <a:p>
            <a:pPr marL="676275" lvl="2" indent="0">
              <a:buNone/>
            </a:pPr>
            <a:r>
              <a:rPr lang="en-US" sz="2800" dirty="0">
                <a:solidFill>
                  <a:srgbClr val="0033CC"/>
                </a:solidFill>
              </a:rPr>
              <a:t>WHERE</a:t>
            </a:r>
            <a:r>
              <a:rPr lang="en-US" sz="2800" dirty="0"/>
              <a:t> </a:t>
            </a:r>
            <a:r>
              <a:rPr lang="en-US" sz="2800" i="1" dirty="0" err="1"/>
              <a:t>VendorID</a:t>
            </a:r>
            <a:r>
              <a:rPr lang="en-US" sz="2800" i="1" dirty="0"/>
              <a:t>=123</a:t>
            </a:r>
          </a:p>
          <a:p>
            <a:pPr marL="676275" lvl="2" indent="0">
              <a:buNone/>
            </a:pPr>
            <a:endParaRPr lang="en-US" i="1" dirty="0"/>
          </a:p>
          <a:p>
            <a:pPr marL="676275" lvl="2" indent="0">
              <a:buNone/>
            </a:pPr>
            <a:endParaRPr lang="en-US" i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B4A5EED-3727-5347-877E-3593A0636BA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9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5EBE-9784-C64F-BD90-F6D20621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ED5EC-28A8-7D45-83AD-8980F88A7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5388A-452B-E445-8955-7C37CF3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679450"/>
            <a:ext cx="6527800" cy="549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795D7C-DC69-8441-8A49-AC30429C8D32}"/>
              </a:ext>
            </a:extLst>
          </p:cNvPr>
          <p:cNvSpPr/>
          <p:nvPr/>
        </p:nvSpPr>
        <p:spPr>
          <a:xfrm>
            <a:off x="2618509" y="3429000"/>
            <a:ext cx="7010400" cy="295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0EFB6E3-FE99-D743-89B9-4F311442582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7D08-BE8A-2043-88D2-B27383D2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CC42-0460-0A45-94AC-F9742B70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52B6-4067-FF43-B1DC-9798F665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711200"/>
            <a:ext cx="4254500" cy="543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744BFC-A370-0648-9908-98A3D8298C29}"/>
              </a:ext>
            </a:extLst>
          </p:cNvPr>
          <p:cNvSpPr/>
          <p:nvPr/>
        </p:nvSpPr>
        <p:spPr>
          <a:xfrm>
            <a:off x="3553691" y="3429000"/>
            <a:ext cx="4966854" cy="2826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F9E36C6-44D1-3B4B-88CD-04323DD807D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3EA2-39A6-0A4B-8559-42E1FF8E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A470-0741-BE45-93BC-A3A70D95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26828-A92D-DB40-A945-44DCF37C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812800"/>
            <a:ext cx="5626100" cy="523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138C30-5593-6042-8267-7634AF6108D8}"/>
              </a:ext>
            </a:extLst>
          </p:cNvPr>
          <p:cNvSpPr/>
          <p:nvPr/>
        </p:nvSpPr>
        <p:spPr>
          <a:xfrm>
            <a:off x="2937164" y="3560618"/>
            <a:ext cx="6567054" cy="293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2B0AE99-A1A2-2B45-AFEA-E8C66D7997F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8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93" b="75394"/>
          <a:stretch/>
        </p:blipFill>
        <p:spPr bwMode="auto">
          <a:xfrm>
            <a:off x="1806286" y="3529865"/>
            <a:ext cx="8119049" cy="246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Union (</a:t>
            </a:r>
            <a:r>
              <a:rPr lang="en-US" dirty="0"/>
              <a:t>∪, </a:t>
            </a:r>
            <a:r>
              <a:rPr lang="en-US" altLang="en-US" dirty="0">
                <a:solidFill>
                  <a:schemeClr val="tx1"/>
                </a:solidFill>
              </a:rPr>
              <a:t>combine tables) 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379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89916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5EC8262-D51D-8A41-A391-E8BBD3DD4D8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5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8F21B-CD63-CA41-9137-A9DE34130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Union-compatible</a:t>
            </a:r>
            <a:r>
              <a:rPr lang="en-US" dirty="0"/>
              <a:t>, same number of columns with same domains (constraints and datatypes)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3B80A-21E2-ED4E-AA4B-3DFB167A3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2CDDB4-D2F8-B944-B245-A92364CA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45D21-3501-694E-B4EF-BC918C5A589E}"/>
              </a:ext>
            </a:extLst>
          </p:cNvPr>
          <p:cNvSpPr/>
          <p:nvPr/>
        </p:nvSpPr>
        <p:spPr>
          <a:xfrm>
            <a:off x="2024406" y="3678128"/>
            <a:ext cx="814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600" dirty="0">
                <a:latin typeface="MyriadPro"/>
              </a:rPr>
              <a:t>π</a:t>
            </a:r>
            <a:r>
              <a:rPr lang="en-US" sz="1400" dirty="0" err="1">
                <a:latin typeface="MyriadPro"/>
              </a:rPr>
              <a:t>supplier_name</a:t>
            </a:r>
            <a:r>
              <a:rPr lang="en-US" sz="800" dirty="0">
                <a:latin typeface="MyriadPro"/>
              </a:rPr>
              <a:t> </a:t>
            </a:r>
            <a:r>
              <a:rPr lang="en-US" sz="3600" dirty="0">
                <a:latin typeface="MyriadPro"/>
              </a:rPr>
              <a:t>(supplier)</a:t>
            </a:r>
            <a:r>
              <a:rPr lang="en-US" sz="2400" dirty="0">
                <a:latin typeface="MyriadPro"/>
              </a:rPr>
              <a:t> </a:t>
            </a:r>
            <a:r>
              <a:rPr lang="en-US" sz="3600" dirty="0">
                <a:latin typeface="Symbol" pitchFamily="2" charset="2"/>
              </a:rPr>
              <a:t>∪</a:t>
            </a:r>
            <a:r>
              <a:rPr lang="en-US" sz="2400" dirty="0">
                <a:latin typeface="Symbol" pitchFamily="2" charset="2"/>
              </a:rPr>
              <a:t> </a:t>
            </a:r>
            <a:r>
              <a:rPr lang="el-GR" sz="3600" dirty="0">
                <a:latin typeface="MyriadPro"/>
              </a:rPr>
              <a:t>π</a:t>
            </a:r>
            <a:r>
              <a:rPr lang="en-US" sz="1400" dirty="0" err="1">
                <a:latin typeface="MyriadPro"/>
              </a:rPr>
              <a:t>vendor_name</a:t>
            </a:r>
            <a:r>
              <a:rPr lang="en-US" sz="800" dirty="0">
                <a:latin typeface="MyriadPro"/>
              </a:rPr>
              <a:t> </a:t>
            </a:r>
            <a:r>
              <a:rPr lang="en-US" sz="3600" dirty="0">
                <a:latin typeface="MyriadPro"/>
              </a:rPr>
              <a:t>(vendor)</a:t>
            </a:r>
            <a:r>
              <a:rPr lang="en-US" sz="2400" dirty="0">
                <a:latin typeface="MyriadPro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5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76275" lvl="2" indent="0">
              <a:buNone/>
            </a:pPr>
            <a:r>
              <a:rPr lang="en-US" sz="4000" dirty="0">
                <a:solidFill>
                  <a:srgbClr val="0033CC"/>
                </a:solidFill>
              </a:rPr>
              <a:t>SELECT</a:t>
            </a:r>
            <a:r>
              <a:rPr lang="en-US" sz="4000" dirty="0"/>
              <a:t> </a:t>
            </a:r>
            <a:r>
              <a:rPr lang="en-US" sz="4000" i="1" dirty="0" err="1"/>
              <a:t>LocationID</a:t>
            </a:r>
            <a:r>
              <a:rPr lang="en-US" sz="4000" dirty="0"/>
              <a:t>, </a:t>
            </a:r>
            <a:r>
              <a:rPr lang="en-US" sz="4000" i="1" dirty="0" err="1"/>
              <a:t>DepartmentName</a:t>
            </a:r>
            <a:r>
              <a:rPr lang="en-US" sz="4000" dirty="0"/>
              <a:t> </a:t>
            </a:r>
          </a:p>
          <a:p>
            <a:pPr marL="676275" lvl="2" indent="0">
              <a:buNone/>
            </a:pPr>
            <a:r>
              <a:rPr lang="en-US" sz="4000" dirty="0">
                <a:solidFill>
                  <a:srgbClr val="0033CC"/>
                </a:solidFill>
              </a:rPr>
              <a:t>FROM</a:t>
            </a:r>
            <a:r>
              <a:rPr lang="en-US" sz="4000" dirty="0"/>
              <a:t> </a:t>
            </a:r>
            <a:r>
              <a:rPr lang="en-US" sz="4000" i="1" dirty="0"/>
              <a:t>Departments </a:t>
            </a:r>
          </a:p>
          <a:p>
            <a:pPr marL="676275" lvl="2" indent="0">
              <a:buNone/>
            </a:pPr>
            <a:r>
              <a:rPr lang="en-US" sz="4000" dirty="0">
                <a:solidFill>
                  <a:srgbClr val="0033CC"/>
                </a:solidFill>
              </a:rPr>
              <a:t>UNION </a:t>
            </a:r>
          </a:p>
          <a:p>
            <a:pPr marL="676275" lvl="2" indent="0">
              <a:buNone/>
            </a:pPr>
            <a:r>
              <a:rPr lang="en-US" sz="4000" dirty="0">
                <a:solidFill>
                  <a:srgbClr val="0033CC"/>
                </a:solidFill>
              </a:rPr>
              <a:t>SELECT</a:t>
            </a:r>
            <a:r>
              <a:rPr lang="en-US" sz="4000" dirty="0"/>
              <a:t> </a:t>
            </a:r>
            <a:r>
              <a:rPr lang="en-US" sz="4000" i="1" dirty="0" err="1"/>
              <a:t>LocationID</a:t>
            </a:r>
            <a:r>
              <a:rPr lang="en-US" sz="4000" dirty="0"/>
              <a:t>, </a:t>
            </a:r>
            <a:r>
              <a:rPr lang="en-US" sz="4000" i="1" dirty="0" err="1"/>
              <a:t>WarehouseName</a:t>
            </a:r>
            <a:r>
              <a:rPr lang="en-US" sz="4000" i="1" dirty="0"/>
              <a:t> </a:t>
            </a:r>
          </a:p>
          <a:p>
            <a:pPr marL="676275" lvl="2" indent="0">
              <a:buNone/>
            </a:pPr>
            <a:r>
              <a:rPr lang="en-US" sz="4000" dirty="0">
                <a:solidFill>
                  <a:srgbClr val="0033CC"/>
                </a:solidFill>
              </a:rPr>
              <a:t>FROM </a:t>
            </a:r>
            <a:r>
              <a:rPr lang="en-US" sz="4000" i="1" dirty="0"/>
              <a:t>Warehouses</a:t>
            </a:r>
            <a:r>
              <a:rPr lang="en-US" sz="4000" dirty="0"/>
              <a:t>; </a:t>
            </a:r>
            <a:endParaRPr lang="en-US" sz="4000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A57F7F-8673-634D-AF00-11AAD117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in SQL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F593B3D-BE7F-9541-AD7C-5752B913661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9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0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3" y="2735264"/>
            <a:ext cx="12097695" cy="193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615A6C-3083-984A-A3F7-633ACB87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Intersect (</a:t>
            </a:r>
            <a:r>
              <a:rPr lang="en-US" dirty="0"/>
              <a:t>∩, </a:t>
            </a:r>
            <a:r>
              <a:rPr lang="en-US" altLang="en-US" dirty="0"/>
              <a:t>match on like data) 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486FA1-BBC1-7A43-B6D8-E8E001532EB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72E2E-6997-D343-AA4B-8142473A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78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Layers of Modeling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Relations (aka Tables)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Keys (Primary, Foreign)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Relational Algebra (Intro to SQL)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 Dictionary (power of metadata)</a:t>
            </a:r>
          </a:p>
          <a:p>
            <a:pPr marL="0" indent="0">
              <a:buNone/>
            </a:pPr>
            <a:endParaRPr lang="en-US" altLang="en-US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222222"/>
                </a:solidFill>
              </a:rPr>
              <a:t>MySQL Details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40FAD-37F3-0146-A332-E9213A87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5FAC7E-F010-9F4D-B397-8A067DA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298368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sz="3600" b="1" dirty="0"/>
              <a:t>Difference </a:t>
            </a:r>
          </a:p>
          <a:p>
            <a:pPr marL="457200" lvl="1" indent="0" eaLnBrk="1" hangingPunct="1">
              <a:buNone/>
            </a:pPr>
            <a:endParaRPr lang="en-US" altLang="en-US" dirty="0"/>
          </a:p>
          <a:p>
            <a:pPr marL="457200" lvl="1" indent="0" eaLnBrk="1" hangingPunct="1">
              <a:buNone/>
            </a:pPr>
            <a:r>
              <a:rPr lang="en-US" altLang="en-US" sz="2800" dirty="0"/>
              <a:t>Yields all rows in one table that are not found in the other table</a:t>
            </a:r>
          </a:p>
          <a:p>
            <a:pPr marL="457200" lvl="1" indent="0" eaLnBrk="1" hangingPunct="1">
              <a:buNone/>
            </a:pPr>
            <a:r>
              <a:rPr lang="en-US" altLang="en-US" sz="2800" dirty="0"/>
              <a:t>Tables must be union-compatible to yield valid results </a:t>
            </a:r>
          </a:p>
          <a:p>
            <a:pPr marL="457200" lvl="1" indent="0" eaLnBrk="1" hangingPunct="1">
              <a:buNone/>
            </a:pPr>
            <a:r>
              <a:rPr lang="en-US" altLang="en-US" sz="2800" dirty="0"/>
              <a:t>Not commutative </a:t>
            </a:r>
          </a:p>
          <a:p>
            <a:pPr marL="914400" lvl="2" indent="0" eaLnBrk="1" hangingPunct="1">
              <a:buNone/>
            </a:pPr>
            <a:r>
              <a:rPr lang="en-US" altLang="en-US" sz="2800" dirty="0"/>
              <a:t>Table1 – Table2 =\= Table2 – Table1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sz="3600" b="1" dirty="0"/>
              <a:t>Product (Cartesian)</a:t>
            </a:r>
          </a:p>
          <a:p>
            <a:pPr marL="457200" lvl="1" indent="0" eaLnBrk="1" hangingPunct="1">
              <a:buNone/>
            </a:pPr>
            <a:r>
              <a:rPr lang="en-US" altLang="en-US" sz="2800" dirty="0"/>
              <a:t>Yields all possible pairs of rows from two tables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12E05-B3EA-814F-8A77-55F8E767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Set Operators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834B091-CEB7-5C47-BC8D-6239A9B25DA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47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" y="2593075"/>
            <a:ext cx="12049304" cy="177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1B9CD-8F82-4344-96C6-17F3543FE5EB}"/>
              </a:ext>
            </a:extLst>
          </p:cNvPr>
          <p:cNvSpPr txBox="1"/>
          <p:nvPr/>
        </p:nvSpPr>
        <p:spPr>
          <a:xfrm>
            <a:off x="4800601" y="4978955"/>
            <a:ext cx="180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happened?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FB325-5C3B-0A4B-96EA-5BA0B377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Difference (-)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03A348A-2AA1-E743-9F5B-5B593FCCA70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55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" y="1392071"/>
            <a:ext cx="12130888" cy="432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952" y="5718412"/>
            <a:ext cx="7696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Kind of useless, unless you want a dump of all data from each table mapped with all data from another. BUT, important to understand for JOIN operations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E7C0F-A20E-EA43-8105-22796D3B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Product (⨯)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F1BE59D-BC68-374F-87DC-DA3702D95CF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Allows information to be intelligently combined from two or more tables 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" b="9711"/>
          <a:stretch/>
        </p:blipFill>
        <p:spPr bwMode="auto">
          <a:xfrm>
            <a:off x="212399" y="2606720"/>
            <a:ext cx="11907371" cy="272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5562601"/>
            <a:ext cx="7086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of the most important abilities of SQL and RDMBS. Allows data from multiple tables to be combined to form new information.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946F87-6A17-2F4C-AE10-1BF26D9B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6C4E6DB-B56F-C240-A494-AE6B91C9465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D3F4B4-7757-F34F-9C68-73501AE4C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4" y="2033516"/>
            <a:ext cx="12185994" cy="40260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5CE1B-596D-EA48-B4C0-CEF791EA4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164A4-6C18-1E4B-987A-CFFD144B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Example</a:t>
            </a:r>
          </a:p>
        </p:txBody>
      </p:sp>
    </p:spTree>
    <p:extLst>
      <p:ext uri="{BB962C8B-B14F-4D97-AF65-F5344CB8AC3E}">
        <p14:creationId xmlns:p14="http://schemas.microsoft.com/office/powerpoint/2010/main" val="3998201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8AF3A-FA64-E745-903A-7B1ED1D0D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308F8C-9841-3B47-B489-59E8507D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D7CF-B58A-CD45-A12B-D95E0E74C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841"/>
            <a:ext cx="9144000" cy="66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3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AC8A6C-962C-684C-898E-5A5815E4B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8" y="1635267"/>
            <a:ext cx="12142402" cy="31099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8A11B-CAE7-164C-BD57-344E35CAB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9D282E-2F8C-D046-ABDC-07025650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C3A86-76EF-DA43-97CE-D9FC15D2B359}"/>
              </a:ext>
            </a:extLst>
          </p:cNvPr>
          <p:cNvSpPr txBox="1"/>
          <p:nvPr/>
        </p:nvSpPr>
        <p:spPr>
          <a:xfrm>
            <a:off x="1704071" y="5056114"/>
            <a:ext cx="738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CUSTOMER.AGENT_CODE = AGENT.AGENT_CODE</a:t>
            </a:r>
          </a:p>
        </p:txBody>
      </p:sp>
    </p:spTree>
    <p:extLst>
      <p:ext uri="{BB962C8B-B14F-4D97-AF65-F5344CB8AC3E}">
        <p14:creationId xmlns:p14="http://schemas.microsoft.com/office/powerpoint/2010/main" val="1770877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728166-B029-5C44-80A2-B27F5D9EE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" y="1838186"/>
            <a:ext cx="12218394" cy="307500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9C362-B9C2-6547-8904-47195C82D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DFA3D-5532-3C4A-A1EA-2C483AA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(⨝)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D7C70-4154-F845-9F13-732E2E20DC7B}"/>
              </a:ext>
            </a:extLst>
          </p:cNvPr>
          <p:cNvSpPr/>
          <p:nvPr/>
        </p:nvSpPr>
        <p:spPr>
          <a:xfrm>
            <a:off x="2286000" y="5019814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5400" dirty="0">
                <a:latin typeface="Garamond" panose="02020404030301010803" pitchFamily="18" charset="0"/>
              </a:rPr>
              <a:t>π</a:t>
            </a:r>
            <a:r>
              <a:rPr lang="en-US" sz="5400" dirty="0">
                <a:latin typeface="Garamond" panose="02020404030301010803" pitchFamily="18" charset="0"/>
              </a:rPr>
              <a:t> (</a:t>
            </a:r>
            <a:r>
              <a:rPr lang="el-GR" sz="5400" dirty="0">
                <a:latin typeface="Garamond" panose="02020404030301010803" pitchFamily="18" charset="0"/>
              </a:rPr>
              <a:t>σ</a:t>
            </a:r>
            <a:r>
              <a:rPr lang="en-US" sz="5400" dirty="0">
                <a:latin typeface="Garamond" panose="02020404030301010803" pitchFamily="18" charset="0"/>
              </a:rPr>
              <a:t> (customer × agent)) </a:t>
            </a:r>
          </a:p>
        </p:txBody>
      </p:sp>
    </p:spTree>
    <p:extLst>
      <p:ext uri="{BB962C8B-B14F-4D97-AF65-F5344CB8AC3E}">
        <p14:creationId xmlns:p14="http://schemas.microsoft.com/office/powerpoint/2010/main" val="401950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0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1"/>
          <p:cNvSpPr>
            <a:spLocks noGrp="1"/>
          </p:cNvSpPr>
          <p:nvPr>
            <p:ph idx="1"/>
          </p:nvPr>
        </p:nvSpPr>
        <p:spPr>
          <a:xfrm>
            <a:off x="1600200" y="1600200"/>
            <a:ext cx="8915400" cy="4897438"/>
          </a:xfrm>
        </p:spPr>
        <p:txBody>
          <a:bodyPr/>
          <a:lstStyle/>
          <a:p>
            <a:pPr marL="676275" lvl="2" indent="0">
              <a:buNone/>
            </a:pPr>
            <a:r>
              <a:rPr lang="en-US" b="1" dirty="0">
                <a:solidFill>
                  <a:srgbClr val="0033CC"/>
                </a:solidFill>
              </a:rPr>
              <a:t>SELECT</a:t>
            </a:r>
            <a:r>
              <a:rPr lang="en-US" b="1" dirty="0"/>
              <a:t> </a:t>
            </a:r>
            <a:r>
              <a:rPr lang="en-US" i="1" dirty="0"/>
              <a:t>CUS_LNAME, AGENT_PHONE</a:t>
            </a:r>
          </a:p>
          <a:p>
            <a:pPr marL="676275" lvl="2" indent="0">
              <a:buNone/>
            </a:pPr>
            <a:r>
              <a:rPr lang="en-US" b="1" dirty="0">
                <a:solidFill>
                  <a:srgbClr val="0033CC"/>
                </a:solidFill>
              </a:rPr>
              <a:t>FROM</a:t>
            </a:r>
            <a:r>
              <a:rPr lang="en-US" b="1" dirty="0"/>
              <a:t> </a:t>
            </a:r>
            <a:r>
              <a:rPr lang="en-US" i="1" dirty="0"/>
              <a:t>CUSTOMER</a:t>
            </a:r>
          </a:p>
          <a:p>
            <a:pPr marL="676275" lvl="2" indent="0">
              <a:buNone/>
            </a:pPr>
            <a:r>
              <a:rPr lang="en-US" b="1" dirty="0">
                <a:solidFill>
                  <a:srgbClr val="0033CC"/>
                </a:solidFill>
              </a:rPr>
              <a:t>LEFT JOIN </a:t>
            </a:r>
            <a:r>
              <a:rPr lang="en-US" i="1" dirty="0"/>
              <a:t>AGENT </a:t>
            </a:r>
            <a:r>
              <a:rPr lang="en-US" b="1" dirty="0">
                <a:solidFill>
                  <a:srgbClr val="0033CC"/>
                </a:solidFill>
              </a:rPr>
              <a:t>ON </a:t>
            </a:r>
            <a:r>
              <a:rPr lang="en-US" i="1" dirty="0"/>
              <a:t>CUSTOMER.AGENT_CODE=AGENT.AGENT_CODE</a:t>
            </a:r>
          </a:p>
          <a:p>
            <a:pPr marL="411162" lvl="1" indent="0">
              <a:buNone/>
            </a:pP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0" y="15621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Attributes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43900" y="2124075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417293" y="38100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Intersection</a:t>
            </a:r>
          </a:p>
        </p:txBody>
      </p:sp>
      <p:cxnSp>
        <p:nvCxnSpPr>
          <p:cNvPr id="4" name="Straight Arrow Connector 3"/>
          <p:cNvCxnSpPr>
            <a:stCxn id="7" idx="0"/>
          </p:cNvCxnSpPr>
          <p:nvPr/>
        </p:nvCxnSpPr>
        <p:spPr>
          <a:xfrm flipH="1" flipV="1">
            <a:off x="8417293" y="3429000"/>
            <a:ext cx="10287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48400" y="2352676"/>
            <a:ext cx="1981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1"/>
          </p:cNvCxnSpPr>
          <p:nvPr/>
        </p:nvCxnSpPr>
        <p:spPr>
          <a:xfrm flipH="1">
            <a:off x="7639050" y="1790700"/>
            <a:ext cx="742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" b="9711"/>
          <a:stretch/>
        </p:blipFill>
        <p:spPr bwMode="auto">
          <a:xfrm>
            <a:off x="1905000" y="4419600"/>
            <a:ext cx="8229600" cy="188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59603C-BB56-BF48-A67F-CC3174D9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in SQL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FCB661A-39DB-3B44-891B-2D5BB550D01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4" y="1752600"/>
            <a:ext cx="86566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57117" y="3609202"/>
            <a:ext cx="779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I’m old </a:t>
            </a:r>
            <a:r>
              <a:rPr lang="en-US" sz="1200" dirty="0">
                <a:sym typeface="Wingdings" panose="05000000000000000000" pitchFamily="2" charset="2"/>
              </a:rPr>
              <a:t>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576664" y="5867401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ANSI-92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1201" y="3733801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ANSI-89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10EAAC-E54F-CB48-AC74-6BFD23F8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 Expressions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B891CD3-4DB5-0D4C-9277-3B7896B9A3A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Conceptual or Logical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abstraction of the physical database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Macro-level view of data environment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</a:p>
          <a:p>
            <a:pPr marL="0" indent="0">
              <a:buNone/>
            </a:pPr>
            <a:r>
              <a:rPr lang="en-US" altLang="en-US" dirty="0"/>
              <a:t>Basis for the identification and high-level description of the main 	data objects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Software and hardware independent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7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95500"/>
            <a:ext cx="88392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2C341D3-ABC6-E34A-A78D-0ECC517A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 Expressions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3E62C67-253A-CE4A-8D47-9AE483BFC33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01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.stack.imgur.com/1UKp7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1000"/>
            <a:ext cx="7736237" cy="608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879E51B-B067-AF45-BE91-3F667FA3227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29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1384B-E797-CA40-A083-A49F9FEAD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8E27DF-CFD2-354D-B173-8875DBE1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763D5C-7899-B047-9992-974B26833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98" y="1524000"/>
            <a:ext cx="8229600" cy="20711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2BD3B-D277-7E41-811A-7E68C3F86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8229600" cy="21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8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69366-524B-9547-90BF-F8F8F6C8A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90163-2DCF-FB44-B423-94F4EB4B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EC5BC5A-B486-E947-917F-B1625B0E0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98" y="1447800"/>
            <a:ext cx="8229600" cy="20711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032E3-C814-C440-B5EB-422B3AE5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1"/>
            <a:ext cx="8185298" cy="20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6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NNER JOI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4"/>
          <a:stretch/>
        </p:blipFill>
        <p:spPr bwMode="auto">
          <a:xfrm>
            <a:off x="2552700" y="2438401"/>
            <a:ext cx="7086600" cy="26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71800" y="510540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FROM  Customers C </a:t>
            </a:r>
          </a:p>
          <a:p>
            <a:r>
              <a:rPr lang="en-US" dirty="0"/>
              <a:t>        INNER JOIN Orders O</a:t>
            </a:r>
          </a:p>
          <a:p>
            <a:r>
              <a:rPr lang="en-US" dirty="0"/>
              <a:t>            ON </a:t>
            </a:r>
            <a:r>
              <a:rPr lang="en-US" dirty="0" err="1"/>
              <a:t>O.CustomerId</a:t>
            </a:r>
            <a:r>
              <a:rPr lang="en-US" dirty="0"/>
              <a:t> = </a:t>
            </a:r>
            <a:r>
              <a:rPr lang="en-US" dirty="0" err="1"/>
              <a:t>C.CustomerId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71800" y="4343400"/>
            <a:ext cx="5486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91600" y="4585735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3660" y="5520898"/>
            <a:ext cx="92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Syntax?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447932"/>
            <a:ext cx="7067550" cy="10191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DFCE8B-F0F4-2342-8E47-761168B9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33C94D2-33D8-5D42-9263-F813D722DC3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6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sqlhints.com/wp-content/uploads/2014/01/LEFT-OUTER-JOIN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/>
          <a:stretch/>
        </p:blipFill>
        <p:spPr bwMode="auto">
          <a:xfrm>
            <a:off x="2505075" y="1447800"/>
            <a:ext cx="7181850" cy="36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95600" y="51242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FROM  Customers C </a:t>
            </a:r>
          </a:p>
          <a:p>
            <a:r>
              <a:rPr lang="en-US" dirty="0"/>
              <a:t>        LEFT OUTER JOIN Orders O</a:t>
            </a:r>
          </a:p>
          <a:p>
            <a:r>
              <a:rPr lang="en-US" dirty="0"/>
              <a:t>            ON </a:t>
            </a:r>
            <a:r>
              <a:rPr lang="en-US" dirty="0" err="1"/>
              <a:t>O.CustomerId</a:t>
            </a:r>
            <a:r>
              <a:rPr lang="en-US" dirty="0"/>
              <a:t> = </a:t>
            </a:r>
            <a:r>
              <a:rPr lang="en-US" dirty="0" err="1"/>
              <a:t>C.CustomerId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71800" y="4191000"/>
            <a:ext cx="548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991600" y="4585735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93660" y="5520898"/>
            <a:ext cx="92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Syntax?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E92162-4E50-DE4D-BCEB-A5DDF861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AB5D519-24AB-1B45-B946-CACB269E6C9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3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qlhints.com/wp-content/uploads/2014/01/FULL-OUTER-JOIN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/>
          <a:stretch/>
        </p:blipFill>
        <p:spPr bwMode="auto">
          <a:xfrm>
            <a:off x="2571750" y="1314486"/>
            <a:ext cx="7048500" cy="386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510540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  Customers C </a:t>
            </a:r>
          </a:p>
          <a:p>
            <a:r>
              <a:rPr lang="en-US" dirty="0"/>
              <a:t>       </a:t>
            </a:r>
            <a:r>
              <a:rPr lang="en-US"/>
              <a:t> FULL </a:t>
            </a:r>
            <a:r>
              <a:rPr lang="en-US" dirty="0"/>
              <a:t>OUTER JOIN Orders O</a:t>
            </a:r>
          </a:p>
          <a:p>
            <a:r>
              <a:rPr lang="en-US" dirty="0"/>
              <a:t>            ON </a:t>
            </a:r>
            <a:r>
              <a:rPr lang="en-US" dirty="0" err="1"/>
              <a:t>O.CustomerId</a:t>
            </a:r>
            <a:r>
              <a:rPr lang="en-US" dirty="0"/>
              <a:t> = </a:t>
            </a:r>
            <a:r>
              <a:rPr lang="en-US" dirty="0" err="1"/>
              <a:t>C.CustomerId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71800" y="4267200"/>
            <a:ext cx="548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91600" y="4585735"/>
            <a:ext cx="8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660" y="5520898"/>
            <a:ext cx="92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Syntax?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ACF67C-0C79-EC49-9AE4-7035428D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7AFBFF4-ABB1-E845-A899-0CE28AD25CB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b="1" dirty="0"/>
              <a:t>Data dictionary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Description of all tables in the database created by the user and designer (database designer’s database)</a:t>
            </a:r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marL="0" indent="0" eaLnBrk="1" hangingPunct="1">
              <a:buNone/>
            </a:pPr>
            <a:r>
              <a:rPr lang="en-US" altLang="en-US" b="1" dirty="0"/>
              <a:t>System catalog</a:t>
            </a:r>
            <a:r>
              <a:rPr lang="en-US" altLang="en-US" dirty="0"/>
              <a:t>: System data dictionary that describes all objects within the database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Homonyms and synonyms must be avoided to lessen confusion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/>
              <a:t>Homonym</a:t>
            </a:r>
            <a:r>
              <a:rPr lang="en-US" altLang="en-US" sz="2800" dirty="0"/>
              <a:t>: Same name is used to label different attributes 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/>
              <a:t>Synonym</a:t>
            </a:r>
            <a:r>
              <a:rPr lang="en-US" altLang="en-US" sz="2800" dirty="0"/>
              <a:t>: Different names are used to describe the same attribute 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7E8CE1D-7D54-5343-8A63-ED0AC9D3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RDBMS Dictionary and Catalog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C686723-66C7-7E41-8865-D539EC1FCB9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28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F1F7-352E-854D-BF4B-39C3177E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08455-8B3F-7C4F-998F-D2E8C01E9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9BB88-07D4-9844-81D9-36131D6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622300"/>
            <a:ext cx="10299700" cy="561340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877C88C-CE67-C643-9DD2-205C5BB19AE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22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6122-ACB5-B44A-8B08-F225E7EA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3F0F-D5B8-3445-B729-F518536B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4853C-0530-314C-9EB8-5CB34E6AF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890"/>
            <a:ext cx="12192000" cy="4234347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2F81E67-86E4-E341-9A60-F72510F4935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3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ECC4-D7B2-5B41-8CE6-404237F0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694E-A900-D84B-B029-2936F558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9C878E7-C14A-C942-9785-9CD244783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3" y="496"/>
            <a:ext cx="10820400" cy="684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A8BA56A-72B5-BA4D-961E-584EEFC538C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B64B1-817C-894F-A6C2-16D64C84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Relationships within the Relational Database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B2847-35EB-264E-8FB3-930A69FAA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1:M relationship - Norm for relational databases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1:1 relationship - One entity can be related to only one other entity and vice versa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Many-to-many (M:N) relationship - Implemented by creating a new entity in 1:M relationships with the original entities </a:t>
            </a:r>
          </a:p>
          <a:p>
            <a:pPr marL="457200" lvl="1" indent="0">
              <a:buNone/>
            </a:pPr>
            <a:endParaRPr lang="en-US" altLang="en-US" b="1" dirty="0"/>
          </a:p>
          <a:p>
            <a:pPr marL="457200" lvl="1" indent="0">
              <a:buNone/>
            </a:pPr>
            <a:r>
              <a:rPr lang="en-US" altLang="en-US" b="1" dirty="0"/>
              <a:t>Composite entity </a:t>
            </a:r>
            <a:r>
              <a:rPr lang="en-US" altLang="en-US" dirty="0"/>
              <a:t>(</a:t>
            </a:r>
            <a:r>
              <a:rPr lang="en-US" altLang="en-US" b="1" dirty="0"/>
              <a:t>Bridge </a:t>
            </a:r>
            <a:r>
              <a:rPr lang="en-US" altLang="en-US" dirty="0"/>
              <a:t>or </a:t>
            </a:r>
            <a:r>
              <a:rPr lang="en-US" altLang="en-US" b="1" dirty="0"/>
              <a:t>associative entity</a:t>
            </a:r>
            <a:r>
              <a:rPr lang="en-US" altLang="en-US" dirty="0"/>
              <a:t>): Helps avoid problems inherent to M:N relationships, includes the primary keys of tables to be linked</a:t>
            </a:r>
          </a:p>
          <a:p>
            <a:pPr marL="457200" lvl="1" indent="0">
              <a:buNone/>
            </a:pPr>
            <a:r>
              <a:rPr lang="en-US" altLang="en-US" dirty="0"/>
              <a:t>AKA </a:t>
            </a:r>
            <a:r>
              <a:rPr lang="en-US" altLang="en-US" b="1" dirty="0"/>
              <a:t>Intersection Table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F94F79-2D1D-C440-A59C-7C7B2E6B6B0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22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4B4C6-34F1-E744-836A-ED428377C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47FF26-DE58-1545-86B6-93D17EA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M:N Relationships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AD841-0132-2742-9800-3A61D100A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61182"/>
            <a:ext cx="9144000" cy="51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20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C93BE-D64C-B34D-965C-A06BD6031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60" y="1389315"/>
            <a:ext cx="7449279" cy="419868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1E678-816D-BF4D-9839-F2FC1EF6D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3E21B-B4F9-B140-8C9F-1EA70310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M:N 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73580-6331-D34B-B345-AAFC6EFDDB9B}"/>
              </a:ext>
            </a:extLst>
          </p:cNvPr>
          <p:cNvSpPr txBox="1"/>
          <p:nvPr/>
        </p:nvSpPr>
        <p:spPr>
          <a:xfrm>
            <a:off x="1162661" y="5588000"/>
            <a:ext cx="986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Linking Table is an implementation of an associative entity</a:t>
            </a:r>
          </a:p>
        </p:txBody>
      </p:sp>
    </p:spTree>
    <p:extLst>
      <p:ext uri="{BB962C8B-B14F-4D97-AF65-F5344CB8AC3E}">
        <p14:creationId xmlns:p14="http://schemas.microsoft.com/office/powerpoint/2010/main" val="3350983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6B3C7D-F97C-0645-AEC5-15DA1BCA4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1995 as an interface to the Indexed Sequential Access Method (ISAM) to replace </a:t>
            </a:r>
            <a:r>
              <a:rPr lang="en-US" dirty="0" err="1"/>
              <a:t>mSQL</a:t>
            </a:r>
            <a:endParaRPr lang="en-US" dirty="0"/>
          </a:p>
          <a:p>
            <a:r>
              <a:rPr lang="en-US" dirty="0"/>
              <a:t>SQL engine with options for physical implementation</a:t>
            </a:r>
          </a:p>
          <a:p>
            <a:pPr lvl="1"/>
            <a:r>
              <a:rPr lang="en-US" dirty="0" err="1"/>
              <a:t>MyISAM</a:t>
            </a:r>
            <a:r>
              <a:rPr lang="en-US" dirty="0"/>
              <a:t> -&gt; </a:t>
            </a:r>
            <a:r>
              <a:rPr lang="en-US" dirty="0" err="1"/>
              <a:t>InnoDB</a:t>
            </a:r>
            <a:endParaRPr lang="en-US" dirty="0"/>
          </a:p>
          <a:p>
            <a:r>
              <a:rPr lang="en-US" dirty="0"/>
              <a:t>MySQL Server two flavors</a:t>
            </a:r>
          </a:p>
          <a:p>
            <a:pPr lvl="1"/>
            <a:r>
              <a:rPr lang="en-US" dirty="0"/>
              <a:t>MySQL Community Server (open-source)</a:t>
            </a:r>
          </a:p>
          <a:p>
            <a:pPr lvl="1"/>
            <a:r>
              <a:rPr lang="en-US" dirty="0"/>
              <a:t>MySQL Enterprise Server (proprietary)</a:t>
            </a:r>
          </a:p>
          <a:p>
            <a:r>
              <a:rPr lang="en-US" dirty="0"/>
              <a:t>MySQL is used to describe both in practice, but usually the full server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5868B-6ACD-CE41-9DB7-1B035A326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92A6C0-0CBC-874C-A4FC-BDFF024C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804225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7585F-B55A-5F4B-9F0B-D65D71F7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broadly deployed open-source DBMS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Connectors for many programming languages and environments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Lots of tools for modification, analysis and maintenance</a:t>
            </a:r>
          </a:p>
          <a:p>
            <a:pPr marL="457200" lvl="1" indent="0">
              <a:buNone/>
            </a:pPr>
            <a:r>
              <a:rPr lang="en-US" dirty="0"/>
              <a:t>MySQL Workbench</a:t>
            </a:r>
          </a:p>
          <a:p>
            <a:pPr marL="457200" lvl="1" indent="0">
              <a:buNone/>
            </a:pPr>
            <a:r>
              <a:rPr lang="en-US" dirty="0"/>
              <a:t>phpMyAdmin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D4334-A4F2-D241-A35D-E376E00FD0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5F0A22-27C2-8E47-9312-2537EC4C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657666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04C2B-A4D2-CD48-8818-1E84B2F575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504149-D7FA-C547-92C1-416489AC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DCFF0-563A-C842-94A2-007EF3B2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9400"/>
            <a:ext cx="3514078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09F74-CF6C-6142-B875-9C3B29D1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606675"/>
            <a:ext cx="2235200" cy="223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01BAE8-050D-AB47-A3ED-7554C7410B8F}"/>
              </a:ext>
            </a:extLst>
          </p:cNvPr>
          <p:cNvSpPr txBox="1"/>
          <p:nvPr/>
        </p:nvSpPr>
        <p:spPr>
          <a:xfrm>
            <a:off x="5088756" y="32004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Sakila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A4C2-4893-EA41-9591-B538C5EF9B8B}"/>
              </a:ext>
            </a:extLst>
          </p:cNvPr>
          <p:cNvSpPr txBox="1"/>
          <p:nvPr/>
        </p:nvSpPr>
        <p:spPr>
          <a:xfrm>
            <a:off x="8229974" y="4953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Ekho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87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86E28-CA32-2846-8403-B1466C791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251"/>
            <a:ext cx="10509019" cy="570489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F1941-700A-A748-ADA8-C95DBC311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57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8B88-9D4B-214B-8202-EAA452D5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EE807-74B9-214A-B389-7E2C7F75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NUMBER (L, D)</a:t>
            </a:r>
          </a:p>
          <a:p>
            <a:pPr marL="0" indent="0">
              <a:buNone/>
            </a:pPr>
            <a:r>
              <a:rPr lang="en-US" dirty="0"/>
              <a:t>	- L is length in digits</a:t>
            </a:r>
          </a:p>
          <a:p>
            <a:pPr marL="0" indent="0">
              <a:buNone/>
            </a:pPr>
            <a:r>
              <a:rPr lang="en-US" dirty="0"/>
              <a:t>	- D is location of decimal point, 1000.00 = ?</a:t>
            </a:r>
          </a:p>
          <a:p>
            <a:pPr marL="0" indent="0">
              <a:buNone/>
            </a:pPr>
            <a:r>
              <a:rPr lang="en-US" dirty="0"/>
              <a:t>	- used for rational quantities</a:t>
            </a:r>
          </a:p>
          <a:p>
            <a:pPr marL="0" indent="0">
              <a:buNone/>
            </a:pPr>
            <a:r>
              <a:rPr lang="en-US" b="1" dirty="0"/>
              <a:t>INTEGER and SMALLINT</a:t>
            </a:r>
          </a:p>
          <a:p>
            <a:pPr marL="0" indent="0">
              <a:buNone/>
            </a:pPr>
            <a:r>
              <a:rPr lang="en-US" dirty="0"/>
              <a:t>	- whole numbers up to system limit (INTEGER) or six-digits 	(SMALLINT)</a:t>
            </a:r>
          </a:p>
          <a:p>
            <a:pPr marL="0" indent="0">
              <a:buNone/>
            </a:pPr>
            <a:r>
              <a:rPr lang="en-US" dirty="0"/>
              <a:t>	- 1234567 would need which datatype?</a:t>
            </a:r>
          </a:p>
          <a:p>
            <a:pPr marL="0" indent="0">
              <a:buNone/>
            </a:pPr>
            <a:r>
              <a:rPr lang="en-US" b="1" dirty="0"/>
              <a:t>DECIMAL (L,D)</a:t>
            </a:r>
            <a:r>
              <a:rPr lang="en-US" dirty="0"/>
              <a:t> is similar to NUMBER except it is </a:t>
            </a:r>
            <a:r>
              <a:rPr lang="en-US" i="1" dirty="0"/>
              <a:t>a minimum</a:t>
            </a:r>
            <a:endParaRPr lang="en-US" b="1" i="1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3F8AAF-7566-0A45-AEB3-6F39807BA89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6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6A5-B3D2-1540-BBEC-A44DC50A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FFC6-9FF8-1E4D-800D-20EF23F33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CHAR(L)</a:t>
            </a:r>
          </a:p>
          <a:p>
            <a:pPr marL="0" indent="0">
              <a:buNone/>
            </a:pPr>
            <a:r>
              <a:rPr lang="en-US" dirty="0"/>
              <a:t>	- string with length 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Zipcodes</a:t>
            </a:r>
            <a:r>
              <a:rPr lang="en-US" dirty="0"/>
              <a:t> = ???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DolphinID</a:t>
            </a:r>
            <a:r>
              <a:rPr lang="en-US" dirty="0"/>
              <a:t> = ???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CE5ACCD-F230-E443-93C8-DE8AAFF3E50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49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6A5-B3D2-1540-BBEC-A44DC50A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FFC6-9FF8-1E4D-800D-20EF23F33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CHAR(L)</a:t>
            </a:r>
          </a:p>
          <a:p>
            <a:pPr marL="0" indent="0">
              <a:buNone/>
            </a:pPr>
            <a:r>
              <a:rPr lang="en-US" dirty="0"/>
              <a:t>	- string with length 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Zipcodes</a:t>
            </a:r>
            <a:r>
              <a:rPr lang="en-US" dirty="0"/>
              <a:t> = CHAR(5)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DolphinID</a:t>
            </a:r>
            <a:r>
              <a:rPr lang="en-US" dirty="0"/>
              <a:t> = CHAR(9) or INTEGER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54961F7-18DF-BB47-96AC-DE2683C35A0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The Internal Model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Mapping conceptual model to the logical model of DBMS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	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Relational model separates physical / logical structure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b="1" dirty="0"/>
              <a:t>Internal schema</a:t>
            </a:r>
            <a:r>
              <a:rPr lang="en-US" altLang="en-US" dirty="0"/>
              <a:t>: Specific representation of an internal model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	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	Uses the database constructs supported by the chosen database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	Is software dependent and hardware independent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b="1" dirty="0"/>
              <a:t>Logical independence</a:t>
            </a:r>
            <a:r>
              <a:rPr lang="en-US" altLang="en-US" dirty="0"/>
              <a:t>: Changing internal model without affecting the conceptual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31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36A5-B3D2-1540-BBEC-A44DC50A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FFC6-9FF8-1E4D-800D-20EF23F33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CHAR(L)</a:t>
            </a:r>
          </a:p>
          <a:p>
            <a:pPr marL="0" indent="0">
              <a:buNone/>
            </a:pPr>
            <a:r>
              <a:rPr lang="en-US" dirty="0"/>
              <a:t>	- string with length 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Zipcodes</a:t>
            </a:r>
            <a:r>
              <a:rPr lang="en-US" dirty="0"/>
              <a:t> = CHAR(5)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DolphinID</a:t>
            </a:r>
            <a:r>
              <a:rPr lang="en-US" dirty="0"/>
              <a:t> = CHAR(9) or INTEGER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VARCHAR(L)</a:t>
            </a:r>
          </a:p>
          <a:p>
            <a:pPr marL="0" indent="0">
              <a:buNone/>
            </a:pPr>
            <a:r>
              <a:rPr lang="en-US" dirty="0"/>
              <a:t>	- string with length up to L</a:t>
            </a:r>
          </a:p>
          <a:p>
            <a:pPr marL="0" indent="0">
              <a:buNone/>
            </a:pPr>
            <a:r>
              <a:rPr lang="en-US" dirty="0"/>
              <a:t>	- CHAR allocates memory for length L, VARCHAR does not</a:t>
            </a:r>
          </a:p>
          <a:p>
            <a:pPr marL="0" indent="0">
              <a:buNone/>
            </a:pPr>
            <a:r>
              <a:rPr lang="en-US" dirty="0"/>
              <a:t>	- Username should be CHAR or VARCHAR?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 </a:t>
            </a:r>
            <a:r>
              <a:rPr lang="en-US" dirty="0"/>
              <a:t>is generally ISO standard YYYY-MM-DD HH:MM:SS</a:t>
            </a:r>
            <a:endParaRPr lang="en-US" b="1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FC2C6BD-2EB5-AF47-8E32-7EEA563C02E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62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9AFA2B-A402-9645-ABF1-2BDB9CB5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5FAE8-EE7B-5843-8772-FF5DCC03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Tables are basic building blocks of a relational database</a:t>
            </a:r>
          </a:p>
          <a:p>
            <a:pPr marL="0" indent="0">
              <a:buNone/>
            </a:pPr>
            <a:r>
              <a:rPr lang="en-US" altLang="en-US" dirty="0"/>
              <a:t>Keys are central to the use of relational tables</a:t>
            </a:r>
          </a:p>
          <a:p>
            <a:pPr marL="0" indent="0">
              <a:buNone/>
            </a:pPr>
            <a:r>
              <a:rPr lang="en-US" altLang="en-US" dirty="0"/>
              <a:t>Keys define functional dependencies</a:t>
            </a:r>
          </a:p>
          <a:p>
            <a:pPr marL="457200" lvl="1" indent="0">
              <a:buNone/>
            </a:pPr>
            <a:r>
              <a:rPr lang="en-US" altLang="en-US" dirty="0" err="1"/>
              <a:t>Superkey</a:t>
            </a: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Candidate key</a:t>
            </a:r>
          </a:p>
          <a:p>
            <a:pPr marL="457200" lvl="1" indent="0">
              <a:buNone/>
            </a:pPr>
            <a:r>
              <a:rPr lang="en-US" altLang="en-US" dirty="0"/>
              <a:t>Primary key</a:t>
            </a:r>
          </a:p>
          <a:p>
            <a:pPr marL="457200" lvl="1" indent="0">
              <a:buNone/>
            </a:pPr>
            <a:r>
              <a:rPr lang="en-US" altLang="en-US" dirty="0"/>
              <a:t>Secondary key</a:t>
            </a:r>
          </a:p>
          <a:p>
            <a:pPr marL="457200" lvl="1" indent="0">
              <a:buNone/>
            </a:pPr>
            <a:r>
              <a:rPr lang="en-US" alt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324651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A0177-C230-1D4A-9F43-591D3986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A0BF-F2F7-C746-B867-4864CE385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Each table row must have a primary key that uniquely identifies all attributes </a:t>
            </a:r>
          </a:p>
          <a:p>
            <a:pPr marL="0" indent="0">
              <a:buNone/>
            </a:pPr>
            <a:r>
              <a:rPr lang="en-US" altLang="en-US" dirty="0"/>
              <a:t>Tables are linked by common attributes</a:t>
            </a:r>
          </a:p>
          <a:p>
            <a:pPr marL="0" indent="0">
              <a:buNone/>
            </a:pPr>
            <a:r>
              <a:rPr lang="en-US" altLang="en-US" dirty="0"/>
              <a:t>The relational model supports relational algebra functions</a:t>
            </a:r>
          </a:p>
          <a:p>
            <a:pPr marL="457200" lvl="1" indent="0">
              <a:buNone/>
            </a:pPr>
            <a:r>
              <a:rPr lang="en-US" altLang="en-US" dirty="0"/>
              <a:t>SELECT, PROJECT, JOIN, INTERSECT UNION, DIFFERENCE, PRODUCT, DIVIDE</a:t>
            </a:r>
          </a:p>
          <a:p>
            <a:pPr marL="0" indent="0">
              <a:buNone/>
            </a:pPr>
            <a:r>
              <a:rPr lang="en-US" altLang="en-US" dirty="0"/>
              <a:t>Good design begins by identifying entities, attributes, and relationships</a:t>
            </a:r>
          </a:p>
          <a:p>
            <a:pPr lvl="1"/>
            <a:r>
              <a:rPr lang="en-US" altLang="en-US" dirty="0"/>
              <a:t>1:1, 1:M, M:N</a:t>
            </a:r>
          </a:p>
        </p:txBody>
      </p:sp>
    </p:spTree>
    <p:extLst>
      <p:ext uri="{BB962C8B-B14F-4D97-AF65-F5344CB8AC3E}">
        <p14:creationId xmlns:p14="http://schemas.microsoft.com/office/powerpoint/2010/main" val="905689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FDAE-9767-B94D-8A69-6452A9C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7CB7-EDB8-8E44-AD0E-5A1E690F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Download </a:t>
            </a:r>
            <a:r>
              <a:rPr lang="en-US" dirty="0" err="1"/>
              <a:t>Saleco</a:t>
            </a:r>
            <a:r>
              <a:rPr lang="en-US" dirty="0"/>
              <a:t> DB file from Canvas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Connect to localhost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Load </a:t>
            </a:r>
            <a:r>
              <a:rPr lang="en-US" dirty="0" err="1"/>
              <a:t>Saleco</a:t>
            </a:r>
            <a:r>
              <a:rPr lang="en-US" dirty="0"/>
              <a:t> DB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Query for the number of vendors in VENDOR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an INNER JOIN on </a:t>
            </a:r>
            <a:r>
              <a:rPr lang="en-US" dirty="0" err="1"/>
              <a:t>v_code</a:t>
            </a:r>
            <a:r>
              <a:rPr lang="en-US" dirty="0"/>
              <a:t> between PRODUCT and VENDOR tables</a:t>
            </a:r>
          </a:p>
        </p:txBody>
      </p:sp>
    </p:spTree>
    <p:extLst>
      <p:ext uri="{BB962C8B-B14F-4D97-AF65-F5344CB8AC3E}">
        <p14:creationId xmlns:p14="http://schemas.microsoft.com/office/powerpoint/2010/main" val="417407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0714-6EB4-2C41-A619-DD6FD7D2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1F4B-CF5E-ED49-8A38-B5AA67D2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B1CC50B-C173-334C-8263-80B6FBC1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6" y="-6554"/>
            <a:ext cx="9827346" cy="686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4D111A-8016-8E47-9B60-7B95D1785C9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Arial" charset="0"/>
              </a:rPr>
              <a:t>The Physical Model</a:t>
            </a:r>
          </a:p>
        </p:txBody>
      </p:sp>
      <p:sp>
        <p:nvSpPr>
          <p:cNvPr id="57347" name="Rectangle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Lowest level of abstraction</a:t>
            </a:r>
          </a:p>
          <a:p>
            <a:pPr marL="0" indent="0" eaLnBrk="1" hangingPunct="1">
              <a:buNone/>
            </a:pPr>
            <a:r>
              <a:rPr lang="en-US" altLang="en-US" dirty="0"/>
              <a:t>Describes how data persists on storage media</a:t>
            </a:r>
          </a:p>
          <a:p>
            <a:pPr marL="0" indent="0" eaLnBrk="1" hangingPunct="1">
              <a:buNone/>
            </a:pPr>
            <a:r>
              <a:rPr lang="en-US" altLang="en-US" dirty="0"/>
              <a:t>Requires the definition of physical storage and data access methods</a:t>
            </a:r>
          </a:p>
          <a:p>
            <a:pPr marL="0" indent="0" eaLnBrk="1" hangingPunct="1">
              <a:buNone/>
            </a:pPr>
            <a:r>
              <a:rPr lang="en-US" altLang="en-US" dirty="0"/>
              <a:t>Relational model does not require physical-level details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b="1" dirty="0"/>
              <a:t>Physical independence</a:t>
            </a:r>
            <a:r>
              <a:rPr lang="en-US" altLang="en-US" dirty="0"/>
              <a:t>: Changes in physical model do not affect internal model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777922"/>
            <a:ext cx="5959921" cy="564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D8132E3-B1D3-5A41-A743-4534C96A6F0D}"/>
              </a:ext>
            </a:extLst>
          </p:cNvPr>
          <p:cNvSpPr txBox="1">
            <a:spLocks/>
          </p:cNvSpPr>
          <p:nvPr/>
        </p:nvSpPr>
        <p:spPr>
          <a:xfrm>
            <a:off x="838200" y="63762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9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</TotalTime>
  <Words>2152</Words>
  <Application>Microsoft Macintosh PowerPoint</Application>
  <PresentationFormat>Widescreen</PresentationFormat>
  <Paragraphs>443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Cambria Math</vt:lpstr>
      <vt:lpstr>Futura Medium</vt:lpstr>
      <vt:lpstr>Garamond</vt:lpstr>
      <vt:lpstr>MyriadPro</vt:lpstr>
      <vt:lpstr>Symbol</vt:lpstr>
      <vt:lpstr>Times New Roman</vt:lpstr>
      <vt:lpstr>Office Theme</vt:lpstr>
      <vt:lpstr>The Relational Model</vt:lpstr>
      <vt:lpstr>Overview</vt:lpstr>
      <vt:lpstr>HW1 Due Tuesday 2/16 at 11:59pm</vt:lpstr>
      <vt:lpstr>Objectives</vt:lpstr>
      <vt:lpstr>Conceptual or Logical Model</vt:lpstr>
      <vt:lpstr>PowerPoint Presentation</vt:lpstr>
      <vt:lpstr>The Internal Model</vt:lpstr>
      <vt:lpstr>PowerPoint Presentation</vt:lpstr>
      <vt:lpstr>The Physical Model</vt:lpstr>
      <vt:lpstr>A Relation (aka table, file, entity set)</vt:lpstr>
      <vt:lpstr>A Relation (aka table, file)</vt:lpstr>
      <vt:lpstr>Characteristics of a Relational Table</vt:lpstr>
      <vt:lpstr>NULL Keyword</vt:lpstr>
      <vt:lpstr>PowerPoint Presentation</vt:lpstr>
      <vt:lpstr>Functional Dependence</vt:lpstr>
      <vt:lpstr>Key</vt:lpstr>
      <vt:lpstr>Primary Key (PK)</vt:lpstr>
      <vt:lpstr>More Key Terms</vt:lpstr>
      <vt:lpstr>PowerPoint Presentation</vt:lpstr>
      <vt:lpstr>Entity Integrity</vt:lpstr>
      <vt:lpstr>Referential Integrity and Foreign Keys</vt:lpstr>
      <vt:lpstr>PowerPoint Presentation</vt:lpstr>
      <vt:lpstr>Entity Integrity (PK)</vt:lpstr>
      <vt:lpstr>Referential Integrity (FK)</vt:lpstr>
      <vt:lpstr>PowerPoint Presentation</vt:lpstr>
      <vt:lpstr>Handling NULL Values</vt:lpstr>
      <vt:lpstr>PowerPoint Presentation</vt:lpstr>
      <vt:lpstr>Relational Algebra</vt:lpstr>
      <vt:lpstr>Relational Algebra</vt:lpstr>
      <vt:lpstr>Select (σ)</vt:lpstr>
      <vt:lpstr>Project (π)</vt:lpstr>
      <vt:lpstr>SELECT and PROJECT in SQL</vt:lpstr>
      <vt:lpstr>PowerPoint Presentation</vt:lpstr>
      <vt:lpstr>PowerPoint Presentation</vt:lpstr>
      <vt:lpstr>PowerPoint Presentation</vt:lpstr>
      <vt:lpstr> Union (∪, combine tables)  </vt:lpstr>
      <vt:lpstr>Union</vt:lpstr>
      <vt:lpstr>UNION in SQL</vt:lpstr>
      <vt:lpstr>Intersect (∩, match on like data) </vt:lpstr>
      <vt:lpstr>Relational Set Operators</vt:lpstr>
      <vt:lpstr>Difference (-)</vt:lpstr>
      <vt:lpstr>Product (⨯)</vt:lpstr>
      <vt:lpstr>Join</vt:lpstr>
      <vt:lpstr>Natural Join Example</vt:lpstr>
      <vt:lpstr>Natural Join Example</vt:lpstr>
      <vt:lpstr>Natural Join</vt:lpstr>
      <vt:lpstr>Natural Join (⨝)</vt:lpstr>
      <vt:lpstr>Joins in SQL</vt:lpstr>
      <vt:lpstr>SQL Join Expressions</vt:lpstr>
      <vt:lpstr>SQL Join Expressions</vt:lpstr>
      <vt:lpstr>PowerPoint Presentation</vt:lpstr>
      <vt:lpstr>Left Outer Join</vt:lpstr>
      <vt:lpstr>Right Outer Join</vt:lpstr>
      <vt:lpstr>Inner Join</vt:lpstr>
      <vt:lpstr>Left Outer Join</vt:lpstr>
      <vt:lpstr>Full Outer Join</vt:lpstr>
      <vt:lpstr>RDBMS Dictionary and Catalog</vt:lpstr>
      <vt:lpstr>PowerPoint Presentation</vt:lpstr>
      <vt:lpstr>PowerPoint Presentation</vt:lpstr>
      <vt:lpstr>Relationships within the Relational Database </vt:lpstr>
      <vt:lpstr>M:N Relationships</vt:lpstr>
      <vt:lpstr>M:N Relationships</vt:lpstr>
      <vt:lpstr>MySQL</vt:lpstr>
      <vt:lpstr>MySQL</vt:lpstr>
      <vt:lpstr>MySQL</vt:lpstr>
      <vt:lpstr>PowerPoint Presentation</vt:lpstr>
      <vt:lpstr>Numeric</vt:lpstr>
      <vt:lpstr>Strings and Dates</vt:lpstr>
      <vt:lpstr>Strings and Dates</vt:lpstr>
      <vt:lpstr>Strings and Dates</vt:lpstr>
      <vt:lpstr>Summary</vt:lpstr>
      <vt:lpstr>Summary</vt:lpstr>
      <vt:lpstr>In-Class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Relational Model</dc:title>
  <dc:creator>Kaltman, Eric</dc:creator>
  <cp:lastModifiedBy>Kaltman, Eric</cp:lastModifiedBy>
  <cp:revision>82</cp:revision>
  <dcterms:created xsi:type="dcterms:W3CDTF">2020-02-06T20:04:07Z</dcterms:created>
  <dcterms:modified xsi:type="dcterms:W3CDTF">2021-02-05T17:50:13Z</dcterms:modified>
</cp:coreProperties>
</file>